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66" r:id="rId6"/>
    <p:sldId id="279" r:id="rId7"/>
    <p:sldId id="283" r:id="rId8"/>
    <p:sldId id="284" r:id="rId9"/>
    <p:sldId id="278" r:id="rId10"/>
    <p:sldId id="257" r:id="rId11"/>
    <p:sldId id="260" r:id="rId12"/>
    <p:sldId id="264" r:id="rId13"/>
    <p:sldId id="269" r:id="rId14"/>
    <p:sldId id="273" r:id="rId15"/>
    <p:sldId id="268" r:id="rId16"/>
    <p:sldId id="280" r:id="rId17"/>
    <p:sldId id="275" r:id="rId18"/>
    <p:sldId id="281" r:id="rId19"/>
    <p:sldId id="282" r:id="rId20"/>
    <p:sldId id="285" r:id="rId21"/>
    <p:sldId id="28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C19"/>
    <a:srgbClr val="EDBC00"/>
    <a:srgbClr val="2552A3"/>
    <a:srgbClr val="45A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388948-F98D-4409-83E5-0D6A7223D1AF}" v="473" dt="2025-03-04T13:25:19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mailto:chb@shu.ac.uk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8.svg"/><Relationship Id="rId12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EB915-5097-F2A6-6538-CDC71844F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090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160C1B-036C-04B9-716B-6755E0D64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057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E7034D-B8A8-2B31-6494-09A0BD66B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565468"/>
            <a:ext cx="2519863" cy="54391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EBA9112-D24F-7245-B144-C76FCF2556B6}"/>
              </a:ext>
            </a:extLst>
          </p:cNvPr>
          <p:cNvGrpSpPr/>
          <p:nvPr userDrawn="1"/>
        </p:nvGrpSpPr>
        <p:grpSpPr>
          <a:xfrm>
            <a:off x="-1" y="6730738"/>
            <a:ext cx="12192001" cy="127262"/>
            <a:chOff x="-1" y="6730738"/>
            <a:chExt cx="12192001" cy="12726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561BCFB-7DF5-AC67-772C-191D5DFB0B5C}"/>
                </a:ext>
              </a:extLst>
            </p:cNvPr>
            <p:cNvSpPr/>
            <p:nvPr userDrawn="1"/>
          </p:nvSpPr>
          <p:spPr>
            <a:xfrm>
              <a:off x="-1" y="6730738"/>
              <a:ext cx="2988000" cy="127262"/>
            </a:xfrm>
            <a:prstGeom prst="rect">
              <a:avLst/>
            </a:prstGeom>
            <a:solidFill>
              <a:srgbClr val="CC3C19"/>
            </a:solidFill>
            <a:ln>
              <a:solidFill>
                <a:srgbClr val="CC3C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3A4319C-EA1E-D320-426F-B20A89D45A57}"/>
                </a:ext>
              </a:extLst>
            </p:cNvPr>
            <p:cNvSpPr/>
            <p:nvPr userDrawn="1"/>
          </p:nvSpPr>
          <p:spPr>
            <a:xfrm>
              <a:off x="3067999" y="6730738"/>
              <a:ext cx="2988000" cy="127262"/>
            </a:xfrm>
            <a:prstGeom prst="rect">
              <a:avLst/>
            </a:prstGeom>
            <a:solidFill>
              <a:srgbClr val="EDBC00"/>
            </a:solidFill>
            <a:ln>
              <a:solidFill>
                <a:srgbClr val="EDBC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BC9DB22-0B89-05F4-C4ED-BBAFD9E1BBBE}"/>
                </a:ext>
              </a:extLst>
            </p:cNvPr>
            <p:cNvSpPr/>
            <p:nvPr userDrawn="1"/>
          </p:nvSpPr>
          <p:spPr>
            <a:xfrm>
              <a:off x="6135999" y="6730738"/>
              <a:ext cx="2988000" cy="127262"/>
            </a:xfrm>
            <a:prstGeom prst="rect">
              <a:avLst/>
            </a:prstGeom>
            <a:solidFill>
              <a:srgbClr val="45AB95"/>
            </a:solidFill>
            <a:ln>
              <a:solidFill>
                <a:srgbClr val="45AB9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2457F4-7F51-DE12-0B67-BE31CA8E7547}"/>
                </a:ext>
              </a:extLst>
            </p:cNvPr>
            <p:cNvSpPr/>
            <p:nvPr userDrawn="1"/>
          </p:nvSpPr>
          <p:spPr>
            <a:xfrm>
              <a:off x="9204000" y="6730738"/>
              <a:ext cx="2988000" cy="127262"/>
            </a:xfrm>
            <a:prstGeom prst="rect">
              <a:avLst/>
            </a:prstGeom>
            <a:solidFill>
              <a:srgbClr val="2552A3"/>
            </a:solidFill>
            <a:ln>
              <a:solidFill>
                <a:srgbClr val="2552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9515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8027A-A287-51C5-AC9F-AB1FED042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42D51-80F1-DA74-C68D-CE644E597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F042B-4DFA-75B4-5A9A-1F408E2E0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1D75C56-E5C0-6A53-03BB-EECD9DC5B256}"/>
              </a:ext>
            </a:extLst>
          </p:cNvPr>
          <p:cNvGrpSpPr/>
          <p:nvPr userDrawn="1"/>
        </p:nvGrpSpPr>
        <p:grpSpPr>
          <a:xfrm>
            <a:off x="-1" y="6730738"/>
            <a:ext cx="12192001" cy="127262"/>
            <a:chOff x="-1" y="6730738"/>
            <a:chExt cx="12192001" cy="1272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1394FF9-5036-D187-0221-7CE4F28AD21F}"/>
                </a:ext>
              </a:extLst>
            </p:cNvPr>
            <p:cNvSpPr/>
            <p:nvPr userDrawn="1"/>
          </p:nvSpPr>
          <p:spPr>
            <a:xfrm>
              <a:off x="-1" y="6730738"/>
              <a:ext cx="2988000" cy="127262"/>
            </a:xfrm>
            <a:prstGeom prst="rect">
              <a:avLst/>
            </a:prstGeom>
            <a:solidFill>
              <a:srgbClr val="CC3C19"/>
            </a:solidFill>
            <a:ln>
              <a:solidFill>
                <a:srgbClr val="CC3C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43213A-F003-2D73-6F5D-640868B5769E}"/>
                </a:ext>
              </a:extLst>
            </p:cNvPr>
            <p:cNvSpPr/>
            <p:nvPr userDrawn="1"/>
          </p:nvSpPr>
          <p:spPr>
            <a:xfrm>
              <a:off x="3067999" y="6730738"/>
              <a:ext cx="2988000" cy="127262"/>
            </a:xfrm>
            <a:prstGeom prst="rect">
              <a:avLst/>
            </a:prstGeom>
            <a:solidFill>
              <a:srgbClr val="EDBC00"/>
            </a:solidFill>
            <a:ln>
              <a:solidFill>
                <a:srgbClr val="EDBC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10C2AE-4B0D-D20D-0EA3-3155376534AE}"/>
                </a:ext>
              </a:extLst>
            </p:cNvPr>
            <p:cNvSpPr/>
            <p:nvPr userDrawn="1"/>
          </p:nvSpPr>
          <p:spPr>
            <a:xfrm>
              <a:off x="6135999" y="6730738"/>
              <a:ext cx="2988000" cy="127262"/>
            </a:xfrm>
            <a:prstGeom prst="rect">
              <a:avLst/>
            </a:prstGeom>
            <a:solidFill>
              <a:srgbClr val="45AB95"/>
            </a:solidFill>
            <a:ln>
              <a:solidFill>
                <a:srgbClr val="45AB9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843937-677C-78D4-2A3C-452D5113A250}"/>
                </a:ext>
              </a:extLst>
            </p:cNvPr>
            <p:cNvSpPr/>
            <p:nvPr userDrawn="1"/>
          </p:nvSpPr>
          <p:spPr>
            <a:xfrm>
              <a:off x="9204000" y="6730738"/>
              <a:ext cx="2988000" cy="127262"/>
            </a:xfrm>
            <a:prstGeom prst="rect">
              <a:avLst/>
            </a:prstGeom>
            <a:solidFill>
              <a:srgbClr val="2552A3"/>
            </a:solidFill>
            <a:ln>
              <a:solidFill>
                <a:srgbClr val="2552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78172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C9E43-FA94-AE5E-D334-A195E7278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37E3F-F6F1-8B68-B190-3D98FF877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6C2F4-CBF1-8BCC-800B-335988307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28939-0220-B039-E744-0C672B909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2E7C98-E3E7-C011-C377-62E92AE24D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79660F-409A-2E18-74DD-A1A710D2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C10-050D-4053-A6B3-9924726F61F3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8DDBD1-4C8D-0FDB-F55F-26859619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B8A689-62EA-92AD-1FCD-618736AB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2DA9-0B4E-4447-8B94-F82BA1034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108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75F80-EAD5-69BF-1351-05510399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5B13E0-E108-E195-EBE9-2771246F6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C10-050D-4053-A6B3-9924726F61F3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6C0AF-2940-38BB-8636-D643066D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9DF16-ADAE-27AD-4D20-EA43B0D8F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2DA9-0B4E-4447-8B94-F82BA1034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317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7AEBDA-CD5F-28CF-3B10-D4683DA5B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C10-050D-4053-A6B3-9924726F61F3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CA52A2-5A6A-EE31-B281-C7933323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FD128-C047-E6B9-EDF5-F4F98E540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2DA9-0B4E-4447-8B94-F82BA1034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175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5F102-C855-91D2-FA64-E1D9BA56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83C8E-0386-4E71-D832-105E2A056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EEC6-B65C-2145-7A64-F9F14B6DE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6361A-8DF8-E6D9-CF1E-CCD751A9F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C10-050D-4053-A6B3-9924726F61F3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FF60D-5435-04F8-6D7A-CAA1FAB22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FC0DD-3A84-D873-F22D-DB2C9DFE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2DA9-0B4E-4447-8B94-F82BA1034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04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D9AF-EB58-715E-0F57-70D880FA9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C58703-8B14-2FBB-3013-418DFE58F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D6AC6-FF5C-BD1E-2134-9656861C2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DD1E2-C8BE-E0F3-539C-1F86A1B9F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C10-050D-4053-A6B3-9924726F61F3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6AAF4-9DCC-E785-902B-E84E9678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BB0B3-1193-A4C3-53E5-A258D972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2DA9-0B4E-4447-8B94-F82BA1034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57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217A1-BABE-2D70-5642-BE13F879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534E0-5B11-D627-A966-666E41B47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AAA0690-E3B1-7161-4F26-38B87CFD929D}"/>
              </a:ext>
            </a:extLst>
          </p:cNvPr>
          <p:cNvGrpSpPr/>
          <p:nvPr userDrawn="1"/>
        </p:nvGrpSpPr>
        <p:grpSpPr>
          <a:xfrm>
            <a:off x="-1" y="6730738"/>
            <a:ext cx="12192001" cy="127262"/>
            <a:chOff x="-1" y="6730738"/>
            <a:chExt cx="12192001" cy="1272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418D106-E8C2-F452-4D91-C30203CD9422}"/>
                </a:ext>
              </a:extLst>
            </p:cNvPr>
            <p:cNvSpPr/>
            <p:nvPr userDrawn="1"/>
          </p:nvSpPr>
          <p:spPr>
            <a:xfrm>
              <a:off x="-1" y="6730738"/>
              <a:ext cx="2988000" cy="127262"/>
            </a:xfrm>
            <a:prstGeom prst="rect">
              <a:avLst/>
            </a:prstGeom>
            <a:solidFill>
              <a:srgbClr val="CC3C19"/>
            </a:solidFill>
            <a:ln>
              <a:solidFill>
                <a:srgbClr val="CC3C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20717E-0D31-F87B-5B29-9A1E94B0EE34}"/>
                </a:ext>
              </a:extLst>
            </p:cNvPr>
            <p:cNvSpPr/>
            <p:nvPr userDrawn="1"/>
          </p:nvSpPr>
          <p:spPr>
            <a:xfrm>
              <a:off x="3067999" y="6730738"/>
              <a:ext cx="2988000" cy="127262"/>
            </a:xfrm>
            <a:prstGeom prst="rect">
              <a:avLst/>
            </a:prstGeom>
            <a:solidFill>
              <a:srgbClr val="EDBC00"/>
            </a:solidFill>
            <a:ln>
              <a:solidFill>
                <a:srgbClr val="EDBC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28E9DD-AB42-D34D-C7C4-5348FC77A456}"/>
                </a:ext>
              </a:extLst>
            </p:cNvPr>
            <p:cNvSpPr/>
            <p:nvPr userDrawn="1"/>
          </p:nvSpPr>
          <p:spPr>
            <a:xfrm>
              <a:off x="6135999" y="6730738"/>
              <a:ext cx="2988000" cy="127262"/>
            </a:xfrm>
            <a:prstGeom prst="rect">
              <a:avLst/>
            </a:prstGeom>
            <a:solidFill>
              <a:srgbClr val="45AB95"/>
            </a:solidFill>
            <a:ln>
              <a:solidFill>
                <a:srgbClr val="45AB9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714721-2691-B12C-D328-2FB3F43AA39F}"/>
                </a:ext>
              </a:extLst>
            </p:cNvPr>
            <p:cNvSpPr/>
            <p:nvPr userDrawn="1"/>
          </p:nvSpPr>
          <p:spPr>
            <a:xfrm>
              <a:off x="9204000" y="6730738"/>
              <a:ext cx="2988000" cy="127262"/>
            </a:xfrm>
            <a:prstGeom prst="rect">
              <a:avLst/>
            </a:prstGeom>
            <a:solidFill>
              <a:srgbClr val="2552A3"/>
            </a:solidFill>
            <a:ln>
              <a:solidFill>
                <a:srgbClr val="2552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5845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3A6472B-5634-85B1-443D-624DB14B571B}"/>
              </a:ext>
            </a:extLst>
          </p:cNvPr>
          <p:cNvSpPr/>
          <p:nvPr userDrawn="1"/>
        </p:nvSpPr>
        <p:spPr>
          <a:xfrm>
            <a:off x="8776354" y="3442355"/>
            <a:ext cx="3415645" cy="3415645"/>
          </a:xfrm>
          <a:prstGeom prst="rect">
            <a:avLst/>
          </a:prstGeom>
          <a:solidFill>
            <a:srgbClr val="EDBC00"/>
          </a:solidFill>
          <a:ln>
            <a:solidFill>
              <a:srgbClr val="EDB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160C1B-036C-04B9-716B-6755E0D64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580" y="5149866"/>
            <a:ext cx="5970074" cy="114266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2" name="Picture 11" descr="Woman in painting studio">
            <a:extLst>
              <a:ext uri="{FF2B5EF4-FFF2-40B4-BE49-F238E27FC236}">
                <a16:creationId xmlns:a16="http://schemas.microsoft.com/office/drawing/2014/main" id="{AD5A7122-BE69-723C-F5EF-8D8DBEA403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0" t="-137" r="34696" b="137"/>
          <a:stretch/>
        </p:blipFill>
        <p:spPr>
          <a:xfrm>
            <a:off x="6721310" y="0"/>
            <a:ext cx="4440025" cy="55500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BE25BD-038D-0151-9EBC-8FD810D8195C}"/>
              </a:ext>
            </a:extLst>
          </p:cNvPr>
          <p:cNvSpPr/>
          <p:nvPr userDrawn="1"/>
        </p:nvSpPr>
        <p:spPr>
          <a:xfrm>
            <a:off x="449580" y="1487473"/>
            <a:ext cx="6461838" cy="3415645"/>
          </a:xfrm>
          <a:prstGeom prst="rect">
            <a:avLst/>
          </a:prstGeom>
          <a:solidFill>
            <a:srgbClr val="2552A3"/>
          </a:solidFill>
          <a:ln>
            <a:solidFill>
              <a:srgbClr val="2552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EB915-5097-F2A6-6538-CDC71844F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75604"/>
            <a:ext cx="4572000" cy="2039382"/>
          </a:xfrm>
        </p:spPr>
        <p:txBody>
          <a:bodyPr anchor="ctr">
            <a:noAutofit/>
          </a:bodyPr>
          <a:lstStyle>
            <a:lvl1pPr algn="ctr">
              <a:defRPr sz="4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76D957-70FA-BD17-96B8-3EE797451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565468"/>
            <a:ext cx="2519863" cy="54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4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t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5BCAE9-D7D1-162B-1EBA-3512B15E9368}"/>
              </a:ext>
            </a:extLst>
          </p:cNvPr>
          <p:cNvSpPr/>
          <p:nvPr userDrawn="1"/>
        </p:nvSpPr>
        <p:spPr>
          <a:xfrm>
            <a:off x="11094948" y="3279392"/>
            <a:ext cx="1097052" cy="1133731"/>
          </a:xfrm>
          <a:prstGeom prst="rect">
            <a:avLst/>
          </a:prstGeom>
          <a:solidFill>
            <a:srgbClr val="CC3C19"/>
          </a:solidFill>
          <a:ln>
            <a:solidFill>
              <a:srgbClr val="CC3C1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6E7388-6E4D-CA14-6726-6AF554B09EAA}"/>
              </a:ext>
            </a:extLst>
          </p:cNvPr>
          <p:cNvSpPr/>
          <p:nvPr userDrawn="1"/>
        </p:nvSpPr>
        <p:spPr>
          <a:xfrm>
            <a:off x="10279695" y="-3699"/>
            <a:ext cx="1912305" cy="1976242"/>
          </a:xfrm>
          <a:prstGeom prst="rect">
            <a:avLst/>
          </a:prstGeom>
          <a:solidFill>
            <a:srgbClr val="45AB95"/>
          </a:solidFill>
          <a:ln>
            <a:solidFill>
              <a:srgbClr val="45AB9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A6472B-5634-85B1-443D-624DB14B571B}"/>
              </a:ext>
            </a:extLst>
          </p:cNvPr>
          <p:cNvSpPr/>
          <p:nvPr userDrawn="1"/>
        </p:nvSpPr>
        <p:spPr>
          <a:xfrm>
            <a:off x="9890449" y="2130253"/>
            <a:ext cx="2047027" cy="2089539"/>
          </a:xfrm>
          <a:prstGeom prst="rect">
            <a:avLst/>
          </a:prstGeom>
          <a:solidFill>
            <a:srgbClr val="EDBC00"/>
          </a:solidFill>
          <a:ln>
            <a:solidFill>
              <a:srgbClr val="EDB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160C1B-036C-04B9-716B-6755E0D64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322" y="4237658"/>
            <a:ext cx="7355813" cy="114266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BE25BD-038D-0151-9EBC-8FD810D8195C}"/>
              </a:ext>
            </a:extLst>
          </p:cNvPr>
          <p:cNvSpPr/>
          <p:nvPr userDrawn="1"/>
        </p:nvSpPr>
        <p:spPr>
          <a:xfrm>
            <a:off x="8920665" y="487414"/>
            <a:ext cx="2209013" cy="2282870"/>
          </a:xfrm>
          <a:prstGeom prst="rect">
            <a:avLst/>
          </a:prstGeom>
          <a:solidFill>
            <a:srgbClr val="2552A3"/>
          </a:solidFill>
          <a:ln>
            <a:solidFill>
              <a:srgbClr val="2552A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EB915-5097-F2A6-6538-CDC71844F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322" y="1628849"/>
            <a:ext cx="7355814" cy="2039382"/>
          </a:xfrm>
        </p:spPr>
        <p:txBody>
          <a:bodyPr anchor="ctr">
            <a:noAutofit/>
          </a:bodyPr>
          <a:lstStyle>
            <a:lvl1pPr algn="ctr">
              <a:defRPr sz="480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76D957-70FA-BD17-96B8-3EE797451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565468"/>
            <a:ext cx="2519863" cy="54391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E59EE8-8DEA-026C-18C4-103519FE1642}"/>
              </a:ext>
            </a:extLst>
          </p:cNvPr>
          <p:cNvCxnSpPr/>
          <p:nvPr userDrawn="1"/>
        </p:nvCxnSpPr>
        <p:spPr>
          <a:xfrm>
            <a:off x="1062322" y="3940404"/>
            <a:ext cx="51782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52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217A1-BABE-2D70-5642-BE13F879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534E0-5B11-D627-A966-666E41B47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AAA0690-E3B1-7161-4F26-38B87CFD929D}"/>
              </a:ext>
            </a:extLst>
          </p:cNvPr>
          <p:cNvGrpSpPr/>
          <p:nvPr userDrawn="1"/>
        </p:nvGrpSpPr>
        <p:grpSpPr>
          <a:xfrm rot="5400000">
            <a:off x="8708369" y="3365369"/>
            <a:ext cx="6840000" cy="127262"/>
            <a:chOff x="-1" y="6730738"/>
            <a:chExt cx="12192001" cy="1272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418D106-E8C2-F452-4D91-C30203CD9422}"/>
                </a:ext>
              </a:extLst>
            </p:cNvPr>
            <p:cNvSpPr/>
            <p:nvPr userDrawn="1"/>
          </p:nvSpPr>
          <p:spPr>
            <a:xfrm>
              <a:off x="-1" y="6730738"/>
              <a:ext cx="2988000" cy="127262"/>
            </a:xfrm>
            <a:prstGeom prst="rect">
              <a:avLst/>
            </a:prstGeom>
            <a:solidFill>
              <a:srgbClr val="CC3C19"/>
            </a:solidFill>
            <a:ln>
              <a:solidFill>
                <a:srgbClr val="CC3C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20717E-0D31-F87B-5B29-9A1E94B0EE34}"/>
                </a:ext>
              </a:extLst>
            </p:cNvPr>
            <p:cNvSpPr/>
            <p:nvPr userDrawn="1"/>
          </p:nvSpPr>
          <p:spPr>
            <a:xfrm>
              <a:off x="3067999" y="6730738"/>
              <a:ext cx="2988000" cy="127262"/>
            </a:xfrm>
            <a:prstGeom prst="rect">
              <a:avLst/>
            </a:prstGeom>
            <a:solidFill>
              <a:srgbClr val="EDBC00"/>
            </a:solidFill>
            <a:ln>
              <a:solidFill>
                <a:srgbClr val="EDBC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28E9DD-AB42-D34D-C7C4-5348FC77A456}"/>
                </a:ext>
              </a:extLst>
            </p:cNvPr>
            <p:cNvSpPr/>
            <p:nvPr userDrawn="1"/>
          </p:nvSpPr>
          <p:spPr>
            <a:xfrm>
              <a:off x="6135999" y="6730738"/>
              <a:ext cx="2988000" cy="127262"/>
            </a:xfrm>
            <a:prstGeom prst="rect">
              <a:avLst/>
            </a:prstGeom>
            <a:solidFill>
              <a:srgbClr val="45AB95"/>
            </a:solidFill>
            <a:ln>
              <a:solidFill>
                <a:srgbClr val="45AB9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714721-2691-B12C-D328-2FB3F43AA39F}"/>
                </a:ext>
              </a:extLst>
            </p:cNvPr>
            <p:cNvSpPr/>
            <p:nvPr userDrawn="1"/>
          </p:nvSpPr>
          <p:spPr>
            <a:xfrm>
              <a:off x="9204000" y="6730738"/>
              <a:ext cx="2988000" cy="127262"/>
            </a:xfrm>
            <a:prstGeom prst="rect">
              <a:avLst/>
            </a:prstGeom>
            <a:solidFill>
              <a:srgbClr val="2552A3"/>
            </a:solidFill>
            <a:ln>
              <a:solidFill>
                <a:srgbClr val="2552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 descr="A logo of a company&#10;&#10;Description automatically generated with medium confidence">
            <a:extLst>
              <a:ext uri="{FF2B5EF4-FFF2-40B4-BE49-F238E27FC236}">
                <a16:creationId xmlns:a16="http://schemas.microsoft.com/office/drawing/2014/main" id="{454793D8-BD5A-F02B-AA07-999F4CE8E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6" y="6259398"/>
            <a:ext cx="321062" cy="32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AA0690-E3B1-7161-4F26-38B87CFD929D}"/>
              </a:ext>
            </a:extLst>
          </p:cNvPr>
          <p:cNvGrpSpPr/>
          <p:nvPr userDrawn="1"/>
        </p:nvGrpSpPr>
        <p:grpSpPr>
          <a:xfrm rot="5400000">
            <a:off x="8708370" y="3365368"/>
            <a:ext cx="6839999" cy="127263"/>
            <a:chOff x="0" y="6730738"/>
            <a:chExt cx="12192000" cy="1272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418D106-E8C2-F452-4D91-C30203CD9422}"/>
                </a:ext>
              </a:extLst>
            </p:cNvPr>
            <p:cNvSpPr/>
            <p:nvPr userDrawn="1"/>
          </p:nvSpPr>
          <p:spPr>
            <a:xfrm>
              <a:off x="0" y="6730739"/>
              <a:ext cx="2987999" cy="127262"/>
            </a:xfrm>
            <a:prstGeom prst="rect">
              <a:avLst/>
            </a:prstGeom>
            <a:solidFill>
              <a:srgbClr val="CC3C19"/>
            </a:solidFill>
            <a:ln>
              <a:solidFill>
                <a:srgbClr val="CC3C1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20717E-0D31-F87B-5B29-9A1E94B0EE34}"/>
                </a:ext>
              </a:extLst>
            </p:cNvPr>
            <p:cNvSpPr/>
            <p:nvPr userDrawn="1"/>
          </p:nvSpPr>
          <p:spPr>
            <a:xfrm>
              <a:off x="3068002" y="6730739"/>
              <a:ext cx="2987999" cy="127262"/>
            </a:xfrm>
            <a:prstGeom prst="rect">
              <a:avLst/>
            </a:prstGeom>
            <a:solidFill>
              <a:srgbClr val="EDBC00"/>
            </a:solidFill>
            <a:ln>
              <a:solidFill>
                <a:srgbClr val="EDBC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28E9DD-AB42-D34D-C7C4-5348FC77A456}"/>
                </a:ext>
              </a:extLst>
            </p:cNvPr>
            <p:cNvSpPr/>
            <p:nvPr userDrawn="1"/>
          </p:nvSpPr>
          <p:spPr>
            <a:xfrm>
              <a:off x="6136000" y="6730738"/>
              <a:ext cx="2987999" cy="127262"/>
            </a:xfrm>
            <a:prstGeom prst="rect">
              <a:avLst/>
            </a:prstGeom>
            <a:solidFill>
              <a:srgbClr val="45AB95"/>
            </a:solidFill>
            <a:ln>
              <a:solidFill>
                <a:srgbClr val="45AB9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714721-2691-B12C-D328-2FB3F43AA39F}"/>
                </a:ext>
              </a:extLst>
            </p:cNvPr>
            <p:cNvSpPr/>
            <p:nvPr userDrawn="1"/>
          </p:nvSpPr>
          <p:spPr>
            <a:xfrm>
              <a:off x="9204001" y="6730738"/>
              <a:ext cx="2987999" cy="127262"/>
            </a:xfrm>
            <a:prstGeom prst="rect">
              <a:avLst/>
            </a:prstGeom>
            <a:solidFill>
              <a:srgbClr val="2552A3"/>
            </a:solidFill>
            <a:ln>
              <a:solidFill>
                <a:srgbClr val="2552A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A16CE434-93DF-3EC4-845B-40B937242B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86" y="269120"/>
            <a:ext cx="1900428" cy="41021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40C2607-158D-97C5-3BB4-7A7ED4D006C5}"/>
              </a:ext>
            </a:extLst>
          </p:cNvPr>
          <p:cNvGrpSpPr/>
          <p:nvPr userDrawn="1"/>
        </p:nvGrpSpPr>
        <p:grpSpPr>
          <a:xfrm>
            <a:off x="412529" y="5696873"/>
            <a:ext cx="11235019" cy="892007"/>
            <a:chOff x="472349" y="5738829"/>
            <a:chExt cx="11235019" cy="892007"/>
          </a:xfrm>
        </p:grpSpPr>
        <p:pic>
          <p:nvPicPr>
            <p:cNvPr id="13" name="Picture 12" descr="A green and white sign with white text&#10;&#10;Description automatically generated">
              <a:extLst>
                <a:ext uri="{FF2B5EF4-FFF2-40B4-BE49-F238E27FC236}">
                  <a16:creationId xmlns:a16="http://schemas.microsoft.com/office/drawing/2014/main" id="{92D9B228-5FED-56C5-6AEE-08CC86A703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7819" y="5774028"/>
              <a:ext cx="1518132" cy="821608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97BD204-B144-C621-5332-82D860E70D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99486" y="5988769"/>
              <a:ext cx="1070808" cy="392127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8754F53B-20D9-093C-7B35-DCD305110C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2349" y="5832358"/>
              <a:ext cx="1064818" cy="704949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9BC1A4E2-E868-8ECA-E712-18A2F83A8B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659261" y="5879373"/>
              <a:ext cx="1518131" cy="61091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2CC817C-73E0-4BB2-C001-3255858DBF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8044" y="5978682"/>
              <a:ext cx="2279324" cy="412301"/>
            </a:xfrm>
            <a:prstGeom prst="rect">
              <a:avLst/>
            </a:prstGeom>
          </p:spPr>
        </p:pic>
        <p:pic>
          <p:nvPicPr>
            <p:cNvPr id="1026" name="Picture 2" descr="About Us — Right Up Our Street">
              <a:extLst>
                <a:ext uri="{FF2B5EF4-FFF2-40B4-BE49-F238E27FC236}">
                  <a16:creationId xmlns:a16="http://schemas.microsoft.com/office/drawing/2014/main" id="{4C3DFEF5-6B76-3315-1F44-1A57AD5776E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388" y="5923398"/>
              <a:ext cx="1267230" cy="522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Jobs with City Of Doncaster Council ...">
              <a:extLst>
                <a:ext uri="{FF2B5EF4-FFF2-40B4-BE49-F238E27FC236}">
                  <a16:creationId xmlns:a16="http://schemas.microsoft.com/office/drawing/2014/main" id="{59ECC527-D83B-DB9A-F61B-183FB3AFF48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712" y="5738829"/>
              <a:ext cx="1784013" cy="892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F795859-A067-E698-2073-F1E3456DFF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825" y="1119188"/>
            <a:ext cx="11142663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007A53-DECC-EA7E-4040-E9BF27136AAF}"/>
              </a:ext>
            </a:extLst>
          </p:cNvPr>
          <p:cNvSpPr txBox="1"/>
          <p:nvPr userDrawn="1"/>
        </p:nvSpPr>
        <p:spPr>
          <a:xfrm>
            <a:off x="6469266" y="4978606"/>
            <a:ext cx="527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Contact us: </a:t>
            </a:r>
            <a:r>
              <a:rPr lang="en-GB" b="0" i="0" u="sng" dirty="0">
                <a:solidFill>
                  <a:srgbClr val="00838F"/>
                </a:solidFill>
                <a:effectLst/>
                <a:latin typeface="Lora" pitchFamily="2" charset="0"/>
                <a:hlinkClick r:id="rId13"/>
              </a:rPr>
              <a:t>chb@shu.ac.uk</a:t>
            </a:r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5D015C5-7B60-094A-AA10-32571DE47851}"/>
              </a:ext>
            </a:extLst>
          </p:cNvPr>
          <p:cNvCxnSpPr/>
          <p:nvPr userDrawn="1"/>
        </p:nvCxnSpPr>
        <p:spPr>
          <a:xfrm>
            <a:off x="6469266" y="5468819"/>
            <a:ext cx="51782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42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bg>
      <p:bgPr>
        <a:solidFill>
          <a:srgbClr val="EDB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9DDBA088-D569-9104-30D4-AE46DEC95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565467"/>
            <a:ext cx="2519861" cy="5439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DEB915-5097-F2A6-6538-CDC71844F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0751" y="1319753"/>
            <a:ext cx="9530499" cy="4515438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74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Slide">
    <p:bg>
      <p:bgPr>
        <a:solidFill>
          <a:srgbClr val="EDB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7923F3-5B24-518C-0555-C1D55A7E552B}"/>
              </a:ext>
            </a:extLst>
          </p:cNvPr>
          <p:cNvSpPr/>
          <p:nvPr userDrawn="1"/>
        </p:nvSpPr>
        <p:spPr>
          <a:xfrm>
            <a:off x="989814" y="1574276"/>
            <a:ext cx="10444899" cy="4515438"/>
          </a:xfrm>
          <a:prstGeom prst="rect">
            <a:avLst/>
          </a:prstGeom>
          <a:noFill/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31522352">
                  <a:custGeom>
                    <a:avLst/>
                    <a:gdLst>
                      <a:gd name="connsiteX0" fmla="*/ 0 w 10444899"/>
                      <a:gd name="connsiteY0" fmla="*/ 0 h 4515438"/>
                      <a:gd name="connsiteX1" fmla="*/ 487429 w 10444899"/>
                      <a:gd name="connsiteY1" fmla="*/ 0 h 4515438"/>
                      <a:gd name="connsiteX2" fmla="*/ 870408 w 10444899"/>
                      <a:gd name="connsiteY2" fmla="*/ 0 h 4515438"/>
                      <a:gd name="connsiteX3" fmla="*/ 1671184 w 10444899"/>
                      <a:gd name="connsiteY3" fmla="*/ 0 h 4515438"/>
                      <a:gd name="connsiteX4" fmla="*/ 2263061 w 10444899"/>
                      <a:gd name="connsiteY4" fmla="*/ 0 h 4515438"/>
                      <a:gd name="connsiteX5" fmla="*/ 2646041 w 10444899"/>
                      <a:gd name="connsiteY5" fmla="*/ 0 h 4515438"/>
                      <a:gd name="connsiteX6" fmla="*/ 3133470 w 10444899"/>
                      <a:gd name="connsiteY6" fmla="*/ 0 h 4515438"/>
                      <a:gd name="connsiteX7" fmla="*/ 3725347 w 10444899"/>
                      <a:gd name="connsiteY7" fmla="*/ 0 h 4515438"/>
                      <a:gd name="connsiteX8" fmla="*/ 4212776 w 10444899"/>
                      <a:gd name="connsiteY8" fmla="*/ 0 h 4515438"/>
                      <a:gd name="connsiteX9" fmla="*/ 4700205 w 10444899"/>
                      <a:gd name="connsiteY9" fmla="*/ 0 h 4515438"/>
                      <a:gd name="connsiteX10" fmla="*/ 5396531 w 10444899"/>
                      <a:gd name="connsiteY10" fmla="*/ 0 h 4515438"/>
                      <a:gd name="connsiteX11" fmla="*/ 5779511 w 10444899"/>
                      <a:gd name="connsiteY11" fmla="*/ 0 h 4515438"/>
                      <a:gd name="connsiteX12" fmla="*/ 6266939 w 10444899"/>
                      <a:gd name="connsiteY12" fmla="*/ 0 h 4515438"/>
                      <a:gd name="connsiteX13" fmla="*/ 6963266 w 10444899"/>
                      <a:gd name="connsiteY13" fmla="*/ 0 h 4515438"/>
                      <a:gd name="connsiteX14" fmla="*/ 7659593 w 10444899"/>
                      <a:gd name="connsiteY14" fmla="*/ 0 h 4515438"/>
                      <a:gd name="connsiteX15" fmla="*/ 8147021 w 10444899"/>
                      <a:gd name="connsiteY15" fmla="*/ 0 h 4515438"/>
                      <a:gd name="connsiteX16" fmla="*/ 8634450 w 10444899"/>
                      <a:gd name="connsiteY16" fmla="*/ 0 h 4515438"/>
                      <a:gd name="connsiteX17" fmla="*/ 9017429 w 10444899"/>
                      <a:gd name="connsiteY17" fmla="*/ 0 h 4515438"/>
                      <a:gd name="connsiteX18" fmla="*/ 10444899 w 10444899"/>
                      <a:gd name="connsiteY18" fmla="*/ 0 h 4515438"/>
                      <a:gd name="connsiteX19" fmla="*/ 10444899 w 10444899"/>
                      <a:gd name="connsiteY19" fmla="*/ 554754 h 4515438"/>
                      <a:gd name="connsiteX20" fmla="*/ 10444899 w 10444899"/>
                      <a:gd name="connsiteY20" fmla="*/ 1154662 h 4515438"/>
                      <a:gd name="connsiteX21" fmla="*/ 10444899 w 10444899"/>
                      <a:gd name="connsiteY21" fmla="*/ 1890033 h 4515438"/>
                      <a:gd name="connsiteX22" fmla="*/ 10444899 w 10444899"/>
                      <a:gd name="connsiteY22" fmla="*/ 2489942 h 4515438"/>
                      <a:gd name="connsiteX23" fmla="*/ 10444899 w 10444899"/>
                      <a:gd name="connsiteY23" fmla="*/ 2999541 h 4515438"/>
                      <a:gd name="connsiteX24" fmla="*/ 10444899 w 10444899"/>
                      <a:gd name="connsiteY24" fmla="*/ 3689758 h 4515438"/>
                      <a:gd name="connsiteX25" fmla="*/ 10444899 w 10444899"/>
                      <a:gd name="connsiteY25" fmla="*/ 4515438 h 4515438"/>
                      <a:gd name="connsiteX26" fmla="*/ 9957470 w 10444899"/>
                      <a:gd name="connsiteY26" fmla="*/ 4515438 h 4515438"/>
                      <a:gd name="connsiteX27" fmla="*/ 9365593 w 10444899"/>
                      <a:gd name="connsiteY27" fmla="*/ 4515438 h 4515438"/>
                      <a:gd name="connsiteX28" fmla="*/ 8669266 w 10444899"/>
                      <a:gd name="connsiteY28" fmla="*/ 4515438 h 4515438"/>
                      <a:gd name="connsiteX29" fmla="*/ 8077389 w 10444899"/>
                      <a:gd name="connsiteY29" fmla="*/ 4515438 h 4515438"/>
                      <a:gd name="connsiteX30" fmla="*/ 7276613 w 10444899"/>
                      <a:gd name="connsiteY30" fmla="*/ 4515438 h 4515438"/>
                      <a:gd name="connsiteX31" fmla="*/ 6684735 w 10444899"/>
                      <a:gd name="connsiteY31" fmla="*/ 4515438 h 4515438"/>
                      <a:gd name="connsiteX32" fmla="*/ 6092858 w 10444899"/>
                      <a:gd name="connsiteY32" fmla="*/ 4515438 h 4515438"/>
                      <a:gd name="connsiteX33" fmla="*/ 5605429 w 10444899"/>
                      <a:gd name="connsiteY33" fmla="*/ 4515438 h 4515438"/>
                      <a:gd name="connsiteX34" fmla="*/ 5013552 w 10444899"/>
                      <a:gd name="connsiteY34" fmla="*/ 4515438 h 4515438"/>
                      <a:gd name="connsiteX35" fmla="*/ 4630572 w 10444899"/>
                      <a:gd name="connsiteY35" fmla="*/ 4515438 h 4515438"/>
                      <a:gd name="connsiteX36" fmla="*/ 4247592 w 10444899"/>
                      <a:gd name="connsiteY36" fmla="*/ 4515438 h 4515438"/>
                      <a:gd name="connsiteX37" fmla="*/ 3760164 w 10444899"/>
                      <a:gd name="connsiteY37" fmla="*/ 4515438 h 4515438"/>
                      <a:gd name="connsiteX38" fmla="*/ 2959388 w 10444899"/>
                      <a:gd name="connsiteY38" fmla="*/ 4515438 h 4515438"/>
                      <a:gd name="connsiteX39" fmla="*/ 2367510 w 10444899"/>
                      <a:gd name="connsiteY39" fmla="*/ 4515438 h 4515438"/>
                      <a:gd name="connsiteX40" fmla="*/ 1775633 w 10444899"/>
                      <a:gd name="connsiteY40" fmla="*/ 4515438 h 4515438"/>
                      <a:gd name="connsiteX41" fmla="*/ 1392653 w 10444899"/>
                      <a:gd name="connsiteY41" fmla="*/ 4515438 h 4515438"/>
                      <a:gd name="connsiteX42" fmla="*/ 0 w 10444899"/>
                      <a:gd name="connsiteY42" fmla="*/ 4515438 h 4515438"/>
                      <a:gd name="connsiteX43" fmla="*/ 0 w 10444899"/>
                      <a:gd name="connsiteY43" fmla="*/ 4005839 h 4515438"/>
                      <a:gd name="connsiteX44" fmla="*/ 0 w 10444899"/>
                      <a:gd name="connsiteY44" fmla="*/ 3315622 h 4515438"/>
                      <a:gd name="connsiteX45" fmla="*/ 0 w 10444899"/>
                      <a:gd name="connsiteY45" fmla="*/ 2670559 h 4515438"/>
                      <a:gd name="connsiteX46" fmla="*/ 0 w 10444899"/>
                      <a:gd name="connsiteY46" fmla="*/ 1980342 h 4515438"/>
                      <a:gd name="connsiteX47" fmla="*/ 0 w 10444899"/>
                      <a:gd name="connsiteY47" fmla="*/ 1290125 h 4515438"/>
                      <a:gd name="connsiteX48" fmla="*/ 0 w 10444899"/>
                      <a:gd name="connsiteY48" fmla="*/ 690217 h 4515438"/>
                      <a:gd name="connsiteX49" fmla="*/ 0 w 10444899"/>
                      <a:gd name="connsiteY49" fmla="*/ 0 h 4515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0444899" h="4515438" extrusionOk="0">
                        <a:moveTo>
                          <a:pt x="0" y="0"/>
                        </a:moveTo>
                        <a:cubicBezTo>
                          <a:pt x="184070" y="1909"/>
                          <a:pt x="349604" y="1479"/>
                          <a:pt x="487429" y="0"/>
                        </a:cubicBezTo>
                        <a:cubicBezTo>
                          <a:pt x="625254" y="-1479"/>
                          <a:pt x="735957" y="7847"/>
                          <a:pt x="870408" y="0"/>
                        </a:cubicBezTo>
                        <a:cubicBezTo>
                          <a:pt x="1004859" y="-7847"/>
                          <a:pt x="1334569" y="38163"/>
                          <a:pt x="1671184" y="0"/>
                        </a:cubicBezTo>
                        <a:cubicBezTo>
                          <a:pt x="2007799" y="-38163"/>
                          <a:pt x="2115159" y="-17117"/>
                          <a:pt x="2263061" y="0"/>
                        </a:cubicBezTo>
                        <a:cubicBezTo>
                          <a:pt x="2410963" y="17117"/>
                          <a:pt x="2488342" y="10052"/>
                          <a:pt x="2646041" y="0"/>
                        </a:cubicBezTo>
                        <a:cubicBezTo>
                          <a:pt x="2803740" y="-10052"/>
                          <a:pt x="3006399" y="21724"/>
                          <a:pt x="3133470" y="0"/>
                        </a:cubicBezTo>
                        <a:cubicBezTo>
                          <a:pt x="3260541" y="-21724"/>
                          <a:pt x="3578347" y="15877"/>
                          <a:pt x="3725347" y="0"/>
                        </a:cubicBezTo>
                        <a:cubicBezTo>
                          <a:pt x="3872347" y="-15877"/>
                          <a:pt x="3993051" y="4639"/>
                          <a:pt x="4212776" y="0"/>
                        </a:cubicBezTo>
                        <a:cubicBezTo>
                          <a:pt x="4432501" y="-4639"/>
                          <a:pt x="4566622" y="16122"/>
                          <a:pt x="4700205" y="0"/>
                        </a:cubicBezTo>
                        <a:cubicBezTo>
                          <a:pt x="4833788" y="-16122"/>
                          <a:pt x="5111765" y="-6194"/>
                          <a:pt x="5396531" y="0"/>
                        </a:cubicBezTo>
                        <a:cubicBezTo>
                          <a:pt x="5681297" y="6194"/>
                          <a:pt x="5611465" y="11106"/>
                          <a:pt x="5779511" y="0"/>
                        </a:cubicBezTo>
                        <a:cubicBezTo>
                          <a:pt x="5947557" y="-11106"/>
                          <a:pt x="6165815" y="-5017"/>
                          <a:pt x="6266939" y="0"/>
                        </a:cubicBezTo>
                        <a:cubicBezTo>
                          <a:pt x="6368063" y="5017"/>
                          <a:pt x="6755927" y="-6230"/>
                          <a:pt x="6963266" y="0"/>
                        </a:cubicBezTo>
                        <a:cubicBezTo>
                          <a:pt x="7170605" y="6230"/>
                          <a:pt x="7327686" y="-16216"/>
                          <a:pt x="7659593" y="0"/>
                        </a:cubicBezTo>
                        <a:cubicBezTo>
                          <a:pt x="7991500" y="16216"/>
                          <a:pt x="7951318" y="-9424"/>
                          <a:pt x="8147021" y="0"/>
                        </a:cubicBezTo>
                        <a:cubicBezTo>
                          <a:pt x="8342724" y="9424"/>
                          <a:pt x="8401048" y="-3540"/>
                          <a:pt x="8634450" y="0"/>
                        </a:cubicBezTo>
                        <a:cubicBezTo>
                          <a:pt x="8867852" y="3540"/>
                          <a:pt x="8851500" y="13265"/>
                          <a:pt x="9017429" y="0"/>
                        </a:cubicBezTo>
                        <a:cubicBezTo>
                          <a:pt x="9183358" y="-13265"/>
                          <a:pt x="9914587" y="-5506"/>
                          <a:pt x="10444899" y="0"/>
                        </a:cubicBezTo>
                        <a:cubicBezTo>
                          <a:pt x="10442313" y="227429"/>
                          <a:pt x="10455245" y="412166"/>
                          <a:pt x="10444899" y="554754"/>
                        </a:cubicBezTo>
                        <a:cubicBezTo>
                          <a:pt x="10434553" y="697342"/>
                          <a:pt x="10463553" y="918092"/>
                          <a:pt x="10444899" y="1154662"/>
                        </a:cubicBezTo>
                        <a:cubicBezTo>
                          <a:pt x="10426245" y="1391232"/>
                          <a:pt x="10479481" y="1666684"/>
                          <a:pt x="10444899" y="1890033"/>
                        </a:cubicBezTo>
                        <a:cubicBezTo>
                          <a:pt x="10410317" y="2113382"/>
                          <a:pt x="10423593" y="2358111"/>
                          <a:pt x="10444899" y="2489942"/>
                        </a:cubicBezTo>
                        <a:cubicBezTo>
                          <a:pt x="10466205" y="2621773"/>
                          <a:pt x="10437692" y="2812611"/>
                          <a:pt x="10444899" y="2999541"/>
                        </a:cubicBezTo>
                        <a:cubicBezTo>
                          <a:pt x="10452106" y="3186471"/>
                          <a:pt x="10474574" y="3516484"/>
                          <a:pt x="10444899" y="3689758"/>
                        </a:cubicBezTo>
                        <a:cubicBezTo>
                          <a:pt x="10415224" y="3863032"/>
                          <a:pt x="10484469" y="4232668"/>
                          <a:pt x="10444899" y="4515438"/>
                        </a:cubicBezTo>
                        <a:cubicBezTo>
                          <a:pt x="10250446" y="4522641"/>
                          <a:pt x="10127281" y="4528615"/>
                          <a:pt x="9957470" y="4515438"/>
                        </a:cubicBezTo>
                        <a:cubicBezTo>
                          <a:pt x="9787659" y="4502261"/>
                          <a:pt x="9533869" y="4514241"/>
                          <a:pt x="9365593" y="4515438"/>
                        </a:cubicBezTo>
                        <a:cubicBezTo>
                          <a:pt x="9197317" y="4516635"/>
                          <a:pt x="8816821" y="4528565"/>
                          <a:pt x="8669266" y="4515438"/>
                        </a:cubicBezTo>
                        <a:cubicBezTo>
                          <a:pt x="8521711" y="4502311"/>
                          <a:pt x="8357469" y="4501792"/>
                          <a:pt x="8077389" y="4515438"/>
                        </a:cubicBezTo>
                        <a:cubicBezTo>
                          <a:pt x="7797309" y="4529084"/>
                          <a:pt x="7484772" y="4502922"/>
                          <a:pt x="7276613" y="4515438"/>
                        </a:cubicBezTo>
                        <a:cubicBezTo>
                          <a:pt x="7068454" y="4527954"/>
                          <a:pt x="6897242" y="4510277"/>
                          <a:pt x="6684735" y="4515438"/>
                        </a:cubicBezTo>
                        <a:cubicBezTo>
                          <a:pt x="6472228" y="4520599"/>
                          <a:pt x="6297625" y="4498207"/>
                          <a:pt x="6092858" y="4515438"/>
                        </a:cubicBezTo>
                        <a:cubicBezTo>
                          <a:pt x="5888091" y="4532669"/>
                          <a:pt x="5747448" y="4511485"/>
                          <a:pt x="5605429" y="4515438"/>
                        </a:cubicBezTo>
                        <a:cubicBezTo>
                          <a:pt x="5463410" y="4519391"/>
                          <a:pt x="5148813" y="4520158"/>
                          <a:pt x="5013552" y="4515438"/>
                        </a:cubicBezTo>
                        <a:cubicBezTo>
                          <a:pt x="4878291" y="4510718"/>
                          <a:pt x="4733797" y="4531111"/>
                          <a:pt x="4630572" y="4515438"/>
                        </a:cubicBezTo>
                        <a:cubicBezTo>
                          <a:pt x="4527347" y="4499765"/>
                          <a:pt x="4370383" y="4505959"/>
                          <a:pt x="4247592" y="4515438"/>
                        </a:cubicBezTo>
                        <a:cubicBezTo>
                          <a:pt x="4124801" y="4524917"/>
                          <a:pt x="3946706" y="4491746"/>
                          <a:pt x="3760164" y="4515438"/>
                        </a:cubicBezTo>
                        <a:cubicBezTo>
                          <a:pt x="3573622" y="4539130"/>
                          <a:pt x="3225866" y="4525107"/>
                          <a:pt x="2959388" y="4515438"/>
                        </a:cubicBezTo>
                        <a:cubicBezTo>
                          <a:pt x="2692910" y="4505769"/>
                          <a:pt x="2559523" y="4508064"/>
                          <a:pt x="2367510" y="4515438"/>
                        </a:cubicBezTo>
                        <a:cubicBezTo>
                          <a:pt x="2175497" y="4522812"/>
                          <a:pt x="1945124" y="4493775"/>
                          <a:pt x="1775633" y="4515438"/>
                        </a:cubicBezTo>
                        <a:cubicBezTo>
                          <a:pt x="1606142" y="4537101"/>
                          <a:pt x="1579177" y="4521841"/>
                          <a:pt x="1392653" y="4515438"/>
                        </a:cubicBezTo>
                        <a:cubicBezTo>
                          <a:pt x="1206129" y="4509035"/>
                          <a:pt x="418916" y="4557996"/>
                          <a:pt x="0" y="4515438"/>
                        </a:cubicBezTo>
                        <a:cubicBezTo>
                          <a:pt x="6141" y="4270105"/>
                          <a:pt x="-17621" y="4246572"/>
                          <a:pt x="0" y="4005839"/>
                        </a:cubicBezTo>
                        <a:cubicBezTo>
                          <a:pt x="17621" y="3765106"/>
                          <a:pt x="9216" y="3628356"/>
                          <a:pt x="0" y="3315622"/>
                        </a:cubicBezTo>
                        <a:cubicBezTo>
                          <a:pt x="-9216" y="3002888"/>
                          <a:pt x="13741" y="2944664"/>
                          <a:pt x="0" y="2670559"/>
                        </a:cubicBezTo>
                        <a:cubicBezTo>
                          <a:pt x="-13741" y="2396454"/>
                          <a:pt x="-28610" y="2266485"/>
                          <a:pt x="0" y="1980342"/>
                        </a:cubicBezTo>
                        <a:cubicBezTo>
                          <a:pt x="28610" y="1694199"/>
                          <a:pt x="-11220" y="1454106"/>
                          <a:pt x="0" y="1290125"/>
                        </a:cubicBezTo>
                        <a:cubicBezTo>
                          <a:pt x="11220" y="1126144"/>
                          <a:pt x="-10772" y="858576"/>
                          <a:pt x="0" y="690217"/>
                        </a:cubicBezTo>
                        <a:cubicBezTo>
                          <a:pt x="10772" y="521858"/>
                          <a:pt x="-32005" y="1616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9DDBA088-D569-9104-30D4-AE46DEC95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565467"/>
            <a:ext cx="2519861" cy="5439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DEB915-5097-F2A6-6538-CDC71844F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0751" y="1319753"/>
            <a:ext cx="9530499" cy="4515438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24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6B9E7-728A-D0BB-DF89-306289AB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387E3-6A5C-47B1-5B2A-3D48D828A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6EC76-CCE4-0044-85C2-0B994D602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53C10-050D-4053-A6B3-9924726F61F3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C41AD-7531-E610-5521-C76140FF5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DC7A8-7FCB-61A0-3920-78675B6B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B2DA9-0B4E-4447-8B94-F82BA1034E6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557645-EDBC-749D-9E34-C172E2274C00}"/>
              </a:ext>
            </a:extLst>
          </p:cNvPr>
          <p:cNvSpPr/>
          <p:nvPr userDrawn="1"/>
        </p:nvSpPr>
        <p:spPr>
          <a:xfrm>
            <a:off x="494522" y="0"/>
            <a:ext cx="205274" cy="2174033"/>
          </a:xfrm>
          <a:prstGeom prst="rect">
            <a:avLst/>
          </a:prstGeom>
          <a:solidFill>
            <a:srgbClr val="45AB95"/>
          </a:solidFill>
          <a:ln>
            <a:solidFill>
              <a:srgbClr val="45AB9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11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F86F97-E718-FD98-74F2-61B572E8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8AB58-B63F-12B8-CB06-669D3DBA5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1D5C9-3909-2BF9-59EE-761D8061D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653C10-050D-4053-A6B3-9924726F61F3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6276F-40E2-EA33-AB6E-2D3E4D56A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7D06B-E4E9-2C6F-2BBB-F9540A169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DB2DA9-0B4E-4447-8B94-F82BA1034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92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2" r:id="rId4"/>
    <p:sldLayoutId id="2147483660" r:id="rId5"/>
    <p:sldLayoutId id="2147483663" r:id="rId6"/>
    <p:sldLayoutId id="2147483658" r:id="rId7"/>
    <p:sldLayoutId id="2147483661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healthboards.org.uk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DB23E5A-41D8-C700-A2AA-4569B37C3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2322" y="4209949"/>
            <a:ext cx="8090914" cy="148220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CC3C19"/>
                </a:solidFill>
              </a:rPr>
              <a:t>Presentation to Cast Communities Event</a:t>
            </a:r>
          </a:p>
          <a:p>
            <a:r>
              <a:rPr lang="en-GB" dirty="0">
                <a:solidFill>
                  <a:srgbClr val="EDBC00"/>
                </a:solidFill>
              </a:rPr>
              <a:t>Prof. Chris Dayson, Sheffield Hallam University, 5</a:t>
            </a:r>
            <a:r>
              <a:rPr lang="en-GB" baseline="30000" dirty="0">
                <a:solidFill>
                  <a:srgbClr val="EDBC00"/>
                </a:solidFill>
              </a:rPr>
              <a:t>th</a:t>
            </a:r>
            <a:r>
              <a:rPr lang="en-GB" dirty="0">
                <a:solidFill>
                  <a:srgbClr val="EDBC00"/>
                </a:solidFill>
              </a:rPr>
              <a:t> March 2025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1BEEE1-142B-2806-F970-3D153B103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322" y="1905940"/>
            <a:ext cx="7355814" cy="2039382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2552A3"/>
                </a:solidFill>
              </a:rPr>
              <a:t>Creative Health in Context</a:t>
            </a:r>
            <a:br>
              <a:rPr lang="en-GB" b="1" dirty="0">
                <a:solidFill>
                  <a:srgbClr val="2552A3"/>
                </a:solidFill>
              </a:rPr>
            </a:br>
            <a:r>
              <a:rPr lang="en-GB" sz="2400" b="1" i="1" dirty="0">
                <a:solidFill>
                  <a:srgbClr val="2552A3"/>
                </a:solidFill>
              </a:rPr>
              <a:t>How Doncaster is leading a national social movement to embed creativity and promote healthy communities</a:t>
            </a:r>
            <a:endParaRPr lang="en-GB" b="1" i="1" dirty="0">
              <a:solidFill>
                <a:srgbClr val="2552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DB7D0-3C66-A012-1BA2-190EB0B9B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0D136-4603-2F50-6A9F-EDE2BB13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Doncaster CHB Timeline</a:t>
            </a:r>
          </a:p>
        </p:txBody>
      </p:sp>
      <p:pic>
        <p:nvPicPr>
          <p:cNvPr id="6" name="Picture 5" descr="A line of colorful circles with numbers&#10;&#10;Description automatically generated">
            <a:extLst>
              <a:ext uri="{FF2B5EF4-FFF2-40B4-BE49-F238E27FC236}">
                <a16:creationId xmlns:a16="http://schemas.microsoft.com/office/drawing/2014/main" id="{E03AE867-73AD-27E7-78C4-E249E4775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616" y="1316577"/>
            <a:ext cx="8132769" cy="5419814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08C8F5-4F1D-E39D-32EE-10DB1DC6F77C}"/>
              </a:ext>
            </a:extLst>
          </p:cNvPr>
          <p:cNvSpPr txBox="1"/>
          <p:nvPr/>
        </p:nvSpPr>
        <p:spPr>
          <a:xfrm>
            <a:off x="1927247" y="1832089"/>
            <a:ext cx="1540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Doncaster AHB Founded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72DA38-D223-9198-21D1-CA0EDC34A9BB}"/>
              </a:ext>
            </a:extLst>
          </p:cNvPr>
          <p:cNvSpPr txBox="1"/>
          <p:nvPr/>
        </p:nvSpPr>
        <p:spPr>
          <a:xfrm>
            <a:off x="4973756" y="1504695"/>
            <a:ext cx="1540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Doncaster AHB paused due to Covid 19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48CE22FD-EAD2-86D1-32B4-0D01E99707E3}"/>
              </a:ext>
            </a:extLst>
          </p:cNvPr>
          <p:cNvSpPr/>
          <p:nvPr/>
        </p:nvSpPr>
        <p:spPr>
          <a:xfrm rot="16200000">
            <a:off x="5616650" y="3035430"/>
            <a:ext cx="254523" cy="69758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272AF0-12DF-E3D9-1728-6DC6D41F4A3D}"/>
              </a:ext>
            </a:extLst>
          </p:cNvPr>
          <p:cNvCxnSpPr>
            <a:cxnSpLocks/>
          </p:cNvCxnSpPr>
          <p:nvPr/>
        </p:nvCxnSpPr>
        <p:spPr>
          <a:xfrm>
            <a:off x="5743911" y="2458802"/>
            <a:ext cx="0" cy="6991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2C48DD8-5CD1-5D6C-6BC4-FA4E6C1328DA}"/>
              </a:ext>
            </a:extLst>
          </p:cNvPr>
          <p:cNvSpPr txBox="1"/>
          <p:nvPr/>
        </p:nvSpPr>
        <p:spPr>
          <a:xfrm>
            <a:off x="6299713" y="1908257"/>
            <a:ext cx="1540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Doncaster AHB resumes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3C4859-9543-24D6-5A5A-EEB44093A355}"/>
              </a:ext>
            </a:extLst>
          </p:cNvPr>
          <p:cNvCxnSpPr>
            <a:cxnSpLocks/>
          </p:cNvCxnSpPr>
          <p:nvPr/>
        </p:nvCxnSpPr>
        <p:spPr>
          <a:xfrm>
            <a:off x="7069868" y="2534418"/>
            <a:ext cx="0" cy="10147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83178D3-8C73-C314-EFD0-DCE5CA8D9040}"/>
              </a:ext>
            </a:extLst>
          </p:cNvPr>
          <p:cNvSpPr txBox="1"/>
          <p:nvPr/>
        </p:nvSpPr>
        <p:spPr>
          <a:xfrm>
            <a:off x="8045243" y="1908257"/>
            <a:ext cx="1540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CHB project commences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EEB44-35D0-DCF5-ED36-9E1E80C220E6}"/>
              </a:ext>
            </a:extLst>
          </p:cNvPr>
          <p:cNvCxnSpPr>
            <a:cxnSpLocks/>
          </p:cNvCxnSpPr>
          <p:nvPr/>
        </p:nvCxnSpPr>
        <p:spPr>
          <a:xfrm>
            <a:off x="8797880" y="2496710"/>
            <a:ext cx="0" cy="10147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0DB1E0D-732E-2724-5ED2-12C754D70FE8}"/>
              </a:ext>
            </a:extLst>
          </p:cNvPr>
          <p:cNvSpPr txBox="1"/>
          <p:nvPr/>
        </p:nvSpPr>
        <p:spPr>
          <a:xfrm>
            <a:off x="7172729" y="5675736"/>
            <a:ext cx="1540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 presentation to SY ICB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AE815E-FE9C-ED0F-F093-51896E7CF200}"/>
              </a:ext>
            </a:extLst>
          </p:cNvPr>
          <p:cNvCxnSpPr>
            <a:cxnSpLocks/>
          </p:cNvCxnSpPr>
          <p:nvPr/>
        </p:nvCxnSpPr>
        <p:spPr>
          <a:xfrm>
            <a:off x="7942884" y="4526649"/>
            <a:ext cx="0" cy="10147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7922E21-D385-861B-8A2C-6E8A19DF2AA2}"/>
              </a:ext>
            </a:extLst>
          </p:cNvPr>
          <p:cNvSpPr txBox="1"/>
          <p:nvPr/>
        </p:nvSpPr>
        <p:spPr>
          <a:xfrm>
            <a:off x="5632419" y="5682843"/>
            <a:ext cx="1540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Publication of CH Review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1678F33-C037-E902-6A8E-951133761221}"/>
              </a:ext>
            </a:extLst>
          </p:cNvPr>
          <p:cNvCxnSpPr>
            <a:cxnSpLocks/>
          </p:cNvCxnSpPr>
          <p:nvPr/>
        </p:nvCxnSpPr>
        <p:spPr>
          <a:xfrm flipH="1">
            <a:off x="6390806" y="4526649"/>
            <a:ext cx="1235479" cy="11561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E05375-9E2B-3A69-74E1-8D3F095C6EFD}"/>
              </a:ext>
            </a:extLst>
          </p:cNvPr>
          <p:cNvCxnSpPr>
            <a:cxnSpLocks/>
          </p:cNvCxnSpPr>
          <p:nvPr/>
        </p:nvCxnSpPr>
        <p:spPr>
          <a:xfrm>
            <a:off x="2697402" y="2496710"/>
            <a:ext cx="0" cy="10147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" name="TextBox 2047">
            <a:extLst>
              <a:ext uri="{FF2B5EF4-FFF2-40B4-BE49-F238E27FC236}">
                <a16:creationId xmlns:a16="http://schemas.microsoft.com/office/drawing/2014/main" id="{73A8F0A9-B7A2-170B-B4AE-7D2B5D6DA7F4}"/>
              </a:ext>
            </a:extLst>
          </p:cNvPr>
          <p:cNvSpPr txBox="1"/>
          <p:nvPr/>
        </p:nvSpPr>
        <p:spPr>
          <a:xfrm>
            <a:off x="8667558" y="5665736"/>
            <a:ext cx="1494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Launch of SYCHB</a:t>
            </a:r>
          </a:p>
        </p:txBody>
      </p:sp>
      <p:cxnSp>
        <p:nvCxnSpPr>
          <p:cNvPr id="2049" name="Straight Connector 2048">
            <a:extLst>
              <a:ext uri="{FF2B5EF4-FFF2-40B4-BE49-F238E27FC236}">
                <a16:creationId xmlns:a16="http://schemas.microsoft.com/office/drawing/2014/main" id="{10C08964-FA29-52DF-618D-74AF848BBC25}"/>
              </a:ext>
            </a:extLst>
          </p:cNvPr>
          <p:cNvCxnSpPr>
            <a:cxnSpLocks/>
          </p:cNvCxnSpPr>
          <p:nvPr/>
        </p:nvCxnSpPr>
        <p:spPr>
          <a:xfrm>
            <a:off x="8815398" y="4526649"/>
            <a:ext cx="622314" cy="10147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199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95C41-49F1-5BDA-2302-6F23B584C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5066C-E4C7-C413-98FB-7487E1C4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sz="3600" b="1" dirty="0">
                <a:solidFill>
                  <a:schemeClr val="accent1"/>
                </a:solidFill>
              </a:rPr>
              <a:t>How does the CHB fit with the health system and communities?</a:t>
            </a:r>
          </a:p>
        </p:txBody>
      </p:sp>
      <p:grpSp>
        <p:nvGrpSpPr>
          <p:cNvPr id="2108" name="Group 2107">
            <a:extLst>
              <a:ext uri="{FF2B5EF4-FFF2-40B4-BE49-F238E27FC236}">
                <a16:creationId xmlns:a16="http://schemas.microsoft.com/office/drawing/2014/main" id="{F3741E1F-217A-7266-AB2E-AF929CAE981E}"/>
              </a:ext>
            </a:extLst>
          </p:cNvPr>
          <p:cNvGrpSpPr/>
          <p:nvPr/>
        </p:nvGrpSpPr>
        <p:grpSpPr>
          <a:xfrm>
            <a:off x="608421" y="1834232"/>
            <a:ext cx="10975158" cy="3818731"/>
            <a:chOff x="608421" y="1817021"/>
            <a:chExt cx="10975158" cy="3818731"/>
          </a:xfrm>
        </p:grpSpPr>
        <p:grpSp>
          <p:nvGrpSpPr>
            <p:cNvPr id="2098" name="Group 2097">
              <a:extLst>
                <a:ext uri="{FF2B5EF4-FFF2-40B4-BE49-F238E27FC236}">
                  <a16:creationId xmlns:a16="http://schemas.microsoft.com/office/drawing/2014/main" id="{71F4B997-E082-B881-4E1E-19E0196B16DF}"/>
                </a:ext>
              </a:extLst>
            </p:cNvPr>
            <p:cNvGrpSpPr/>
            <p:nvPr/>
          </p:nvGrpSpPr>
          <p:grpSpPr>
            <a:xfrm>
              <a:off x="608421" y="1817021"/>
              <a:ext cx="10975158" cy="3818731"/>
              <a:chOff x="848412" y="1185424"/>
              <a:chExt cx="10975158" cy="3818731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42B4415-5B86-D365-70AE-3C09C5CC4F36}"/>
                  </a:ext>
                </a:extLst>
              </p:cNvPr>
              <p:cNvSpPr/>
              <p:nvPr/>
            </p:nvSpPr>
            <p:spPr>
              <a:xfrm>
                <a:off x="5927493" y="1185424"/>
                <a:ext cx="1434445" cy="685800"/>
              </a:xfrm>
              <a:prstGeom prst="roundRect">
                <a:avLst/>
              </a:prstGeom>
              <a:solidFill>
                <a:srgbClr val="45AB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Community Asset CHB Members</a:t>
                </a: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3542EDE-0046-ABE7-379A-1786FBB95480}"/>
                  </a:ext>
                </a:extLst>
              </p:cNvPr>
              <p:cNvSpPr/>
              <p:nvPr/>
            </p:nvSpPr>
            <p:spPr>
              <a:xfrm>
                <a:off x="5927494" y="4318355"/>
                <a:ext cx="1434445" cy="685800"/>
              </a:xfrm>
              <a:prstGeom prst="roundRect">
                <a:avLst/>
              </a:prstGeom>
              <a:solidFill>
                <a:srgbClr val="EDBC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Health System CHB Members</a:t>
                </a: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779CF5B-47D1-D523-50EE-C58BEFA46ED8}"/>
                  </a:ext>
                </a:extLst>
              </p:cNvPr>
              <p:cNvSpPr/>
              <p:nvPr/>
            </p:nvSpPr>
            <p:spPr>
              <a:xfrm>
                <a:off x="8122765" y="2695136"/>
                <a:ext cx="1434445" cy="685800"/>
              </a:xfrm>
              <a:prstGeom prst="roundRect">
                <a:avLst/>
              </a:prstGeom>
              <a:solidFill>
                <a:srgbClr val="45AB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Creative Health Connector</a:t>
                </a: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F36E7D3-94E8-F0F2-0E32-38787CB1CBBF}"/>
                  </a:ext>
                </a:extLst>
              </p:cNvPr>
              <p:cNvSpPr/>
              <p:nvPr/>
            </p:nvSpPr>
            <p:spPr>
              <a:xfrm>
                <a:off x="10389125" y="2701383"/>
                <a:ext cx="1434445" cy="685800"/>
              </a:xfrm>
              <a:prstGeom prst="roundRect">
                <a:avLst/>
              </a:prstGeom>
              <a:ln>
                <a:prstDash val="sysDot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Lived Experience</a:t>
                </a: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548651F9-4C5C-64D2-9F3D-6A20725880A8}"/>
                  </a:ext>
                </a:extLst>
              </p:cNvPr>
              <p:cNvSpPr/>
              <p:nvPr/>
            </p:nvSpPr>
            <p:spPr>
              <a:xfrm>
                <a:off x="10347488" y="1245628"/>
                <a:ext cx="1434445" cy="685800"/>
              </a:xfrm>
              <a:prstGeom prst="roundRect">
                <a:avLst/>
              </a:prstGeom>
              <a:solidFill>
                <a:srgbClr val="45AB9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Creative Health Ecosystem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43FA46CE-049B-B569-26A7-27B30496F232}"/>
                  </a:ext>
                </a:extLst>
              </p:cNvPr>
              <p:cNvSpPr/>
              <p:nvPr/>
            </p:nvSpPr>
            <p:spPr>
              <a:xfrm>
                <a:off x="10347489" y="4282619"/>
                <a:ext cx="1434445" cy="685800"/>
              </a:xfrm>
              <a:prstGeom prst="roundRect">
                <a:avLst/>
              </a:prstGeom>
              <a:solidFill>
                <a:srgbClr val="EDBC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Wider Health System/Public Sector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7300316-875D-1AFC-D732-6F6B990DEADB}"/>
                  </a:ext>
                </a:extLst>
              </p:cNvPr>
              <p:cNvSpPr/>
              <p:nvPr/>
            </p:nvSpPr>
            <p:spPr>
              <a:xfrm>
                <a:off x="3717315" y="4282619"/>
                <a:ext cx="1434445" cy="685800"/>
              </a:xfrm>
              <a:prstGeom prst="roundRect">
                <a:avLst/>
              </a:prstGeom>
              <a:solidFill>
                <a:srgbClr val="2552A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S Yorks CHB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101BBBD-76A0-8863-0092-6C3C7ABB5BD3}"/>
                  </a:ext>
                </a:extLst>
              </p:cNvPr>
              <p:cNvSpPr/>
              <p:nvPr/>
            </p:nvSpPr>
            <p:spPr>
              <a:xfrm>
                <a:off x="5927494" y="2674391"/>
                <a:ext cx="1434445" cy="685800"/>
              </a:xfrm>
              <a:prstGeom prst="roundRect">
                <a:avLst/>
              </a:prstGeom>
              <a:solidFill>
                <a:srgbClr val="2552A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Doncaster CHB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F579A545-BF3A-8EF3-BD66-E0D88C62A953}"/>
                  </a:ext>
                </a:extLst>
              </p:cNvPr>
              <p:cNvSpPr/>
              <p:nvPr/>
            </p:nvSpPr>
            <p:spPr>
              <a:xfrm>
                <a:off x="848412" y="4282619"/>
                <a:ext cx="1434445" cy="685800"/>
              </a:xfrm>
              <a:prstGeom prst="roundRect">
                <a:avLst/>
              </a:prstGeom>
              <a:solidFill>
                <a:srgbClr val="CC3C1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S Yorks ICP</a:t>
                </a: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BA2A2077-72E3-E023-F539-648655D936B1}"/>
                  </a:ext>
                </a:extLst>
              </p:cNvPr>
              <p:cNvSpPr/>
              <p:nvPr/>
            </p:nvSpPr>
            <p:spPr>
              <a:xfrm>
                <a:off x="3732224" y="2674391"/>
                <a:ext cx="1434445" cy="685800"/>
              </a:xfrm>
              <a:prstGeom prst="roundRect">
                <a:avLst/>
              </a:prstGeom>
              <a:solidFill>
                <a:srgbClr val="CC3C1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Doncaster HWB Board </a:t>
                </a: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A1F3EAB7-444D-C264-06A2-7EE0B355F7C7}"/>
                  </a:ext>
                </a:extLst>
              </p:cNvPr>
              <p:cNvCxnSpPr/>
              <p:nvPr/>
            </p:nvCxnSpPr>
            <p:spPr>
              <a:xfrm flipV="1">
                <a:off x="9557210" y="1973384"/>
                <a:ext cx="790278" cy="721752"/>
              </a:xfrm>
              <a:prstGeom prst="straightConnector1">
                <a:avLst/>
              </a:prstGeom>
              <a:ln>
                <a:prstDash val="sysDot"/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7DEFC299-5430-CD89-2B6A-0266DB756B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1188" y="1572733"/>
                <a:ext cx="2865748" cy="0"/>
              </a:xfrm>
              <a:prstGeom prst="straightConnector1">
                <a:avLst/>
              </a:prstGeom>
              <a:ln>
                <a:prstDash val="sysDot"/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2" name="Straight Arrow Connector 2051">
                <a:extLst>
                  <a:ext uri="{FF2B5EF4-FFF2-40B4-BE49-F238E27FC236}">
                    <a16:creationId xmlns:a16="http://schemas.microsoft.com/office/drawing/2014/main" id="{D4651909-D2CE-DD8D-55BD-61131B11D4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5978" y="3038036"/>
                <a:ext cx="612741" cy="0"/>
              </a:xfrm>
              <a:prstGeom prst="straightConnector1">
                <a:avLst/>
              </a:prstGeom>
              <a:ln>
                <a:prstDash val="sysDot"/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4" name="Straight Arrow Connector 2053">
                <a:extLst>
                  <a:ext uri="{FF2B5EF4-FFF2-40B4-BE49-F238E27FC236}">
                    <a16:creationId xmlns:a16="http://schemas.microsoft.com/office/drawing/2014/main" id="{6EF7B41E-CA89-EB04-CBA1-565DE31BCF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557210" y="3437001"/>
                <a:ext cx="790278" cy="845618"/>
              </a:xfrm>
              <a:prstGeom prst="straightConnector1">
                <a:avLst/>
              </a:prstGeom>
              <a:ln>
                <a:prstDash val="sysDot"/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9" name="Straight Arrow Connector 2058">
                <a:extLst>
                  <a:ext uri="{FF2B5EF4-FFF2-40B4-BE49-F238E27FC236}">
                    <a16:creationId xmlns:a16="http://schemas.microsoft.com/office/drawing/2014/main" id="{2D273CC7-0F26-4806-7E64-E111259861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31465" y="3038036"/>
                <a:ext cx="58131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3" name="Straight Arrow Connector 2062">
                <a:extLst>
                  <a:ext uri="{FF2B5EF4-FFF2-40B4-BE49-F238E27FC236}">
                    <a16:creationId xmlns:a16="http://schemas.microsoft.com/office/drawing/2014/main" id="{564841D3-FFED-A029-119A-365A2B5380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1465" y="4661255"/>
                <a:ext cx="2857107" cy="0"/>
              </a:xfrm>
              <a:prstGeom prst="straightConnector1">
                <a:avLst/>
              </a:prstGeom>
              <a:ln>
                <a:solidFill>
                  <a:srgbClr val="EDBC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8" name="Straight Arrow Connector 2067">
                <a:extLst>
                  <a:ext uri="{FF2B5EF4-FFF2-40B4-BE49-F238E27FC236}">
                    <a16:creationId xmlns:a16="http://schemas.microsoft.com/office/drawing/2014/main" id="{69BC5B8C-F038-A753-42A6-9E5D64CA8E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44715" y="1912574"/>
                <a:ext cx="0" cy="67979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1" name="Straight Arrow Connector 2070">
                <a:extLst>
                  <a:ext uri="{FF2B5EF4-FFF2-40B4-BE49-F238E27FC236}">
                    <a16:creationId xmlns:a16="http://schemas.microsoft.com/office/drawing/2014/main" id="{23984534-03E7-D361-3C29-D1AE3F02D7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02295" y="3437001"/>
                <a:ext cx="0" cy="778983"/>
              </a:xfrm>
              <a:prstGeom prst="straightConnector1">
                <a:avLst/>
              </a:prstGeom>
              <a:ln>
                <a:solidFill>
                  <a:srgbClr val="EDBC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3" name="Straight Arrow Connector 2072">
                <a:extLst>
                  <a:ext uri="{FF2B5EF4-FFF2-40B4-BE49-F238E27FC236}">
                    <a16:creationId xmlns:a16="http://schemas.microsoft.com/office/drawing/2014/main" id="{FD508149-DEE5-0A83-59B5-2F830F3F4C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46017" y="3038036"/>
                <a:ext cx="581319" cy="0"/>
              </a:xfrm>
              <a:prstGeom prst="straightConnector1">
                <a:avLst/>
              </a:prstGeom>
              <a:ln>
                <a:solidFill>
                  <a:srgbClr val="2552A3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4" name="Straight Arrow Connector 2073">
                <a:extLst>
                  <a:ext uri="{FF2B5EF4-FFF2-40B4-BE49-F238E27FC236}">
                    <a16:creationId xmlns:a16="http://schemas.microsoft.com/office/drawing/2014/main" id="{2FF9D726-32FA-0063-B4DC-95A4C73B44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25042" y="3410146"/>
                <a:ext cx="732926" cy="821288"/>
              </a:xfrm>
              <a:prstGeom prst="straightConnector1">
                <a:avLst/>
              </a:prstGeom>
              <a:ln>
                <a:solidFill>
                  <a:srgbClr val="2552A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8" name="Straight Arrow Connector 2077">
                <a:extLst>
                  <a:ext uri="{FF2B5EF4-FFF2-40B4-BE49-F238E27FC236}">
                    <a16:creationId xmlns:a16="http://schemas.microsoft.com/office/drawing/2014/main" id="{2D666021-2042-814F-DAC6-44C84E90A0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41774" y="4661255"/>
                <a:ext cx="1306015" cy="0"/>
              </a:xfrm>
              <a:prstGeom prst="straightConnector1">
                <a:avLst/>
              </a:prstGeom>
              <a:ln>
                <a:solidFill>
                  <a:srgbClr val="2552A3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7" name="Straight Connector 2086">
                <a:extLst>
                  <a:ext uri="{FF2B5EF4-FFF2-40B4-BE49-F238E27FC236}">
                    <a16:creationId xmlns:a16="http://schemas.microsoft.com/office/drawing/2014/main" id="{6EFF54F4-87FD-E371-81AA-CC9801709B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1938" y="3380936"/>
                <a:ext cx="452882" cy="502719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8" name="Straight Connector 2087">
                <a:extLst>
                  <a:ext uri="{FF2B5EF4-FFF2-40B4-BE49-F238E27FC236}">
                    <a16:creationId xmlns:a16="http://schemas.microsoft.com/office/drawing/2014/main" id="{309EC3E6-2038-78BB-CDEB-6B70AF0CAD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4820" y="3883655"/>
                <a:ext cx="1831157" cy="1258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5" name="Straight Arrow Connector 2094">
                <a:extLst>
                  <a:ext uri="{FF2B5EF4-FFF2-40B4-BE49-F238E27FC236}">
                    <a16:creationId xmlns:a16="http://schemas.microsoft.com/office/drawing/2014/main" id="{4BA5D700-38F3-73C9-1B0D-A079C2FCCA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45977" y="3380936"/>
                <a:ext cx="701511" cy="496203"/>
              </a:xfrm>
              <a:prstGeom prst="straightConnector1">
                <a:avLst/>
              </a:prstGeom>
              <a:ln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02" name="Straight Arrow Connector 2101">
              <a:extLst>
                <a:ext uri="{FF2B5EF4-FFF2-40B4-BE49-F238E27FC236}">
                  <a16:creationId xmlns:a16="http://schemas.microsoft.com/office/drawing/2014/main" id="{740086F3-D163-83ED-1476-4AEE25BE3C79}"/>
                </a:ext>
              </a:extLst>
            </p:cNvPr>
            <p:cNvCxnSpPr>
              <a:cxnSpLocks/>
            </p:cNvCxnSpPr>
            <p:nvPr/>
          </p:nvCxnSpPr>
          <p:spPr>
            <a:xfrm>
              <a:off x="10860076" y="2604981"/>
              <a:ext cx="6280" cy="643918"/>
            </a:xfrm>
            <a:prstGeom prst="straightConnector1">
              <a:avLst/>
            </a:prstGeom>
            <a:ln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5" name="Straight Arrow Connector 2104">
              <a:extLst>
                <a:ext uri="{FF2B5EF4-FFF2-40B4-BE49-F238E27FC236}">
                  <a16:creationId xmlns:a16="http://schemas.microsoft.com/office/drawing/2014/main" id="{1C294353-D7D4-4594-3056-7868407B91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0076" y="4068598"/>
              <a:ext cx="0" cy="778983"/>
            </a:xfrm>
            <a:prstGeom prst="straightConnector1">
              <a:avLst/>
            </a:prstGeom>
            <a:ln>
              <a:solidFill>
                <a:srgbClr val="EDBC0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3745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237C7-8A55-3428-5359-DA704E793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335AD-179D-F9CD-E0C7-538A0F2DE0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What is the focus of our research?</a:t>
            </a:r>
          </a:p>
        </p:txBody>
      </p:sp>
    </p:spTree>
    <p:extLst>
      <p:ext uri="{BB962C8B-B14F-4D97-AF65-F5344CB8AC3E}">
        <p14:creationId xmlns:p14="http://schemas.microsoft.com/office/powerpoint/2010/main" val="1073404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B9662-74A5-E6BE-9AE3-B2EBC574D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45AB95"/>
                </a:solidFill>
              </a:rPr>
              <a:t>Co-production through participatory action research (PAR)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E003A7-2DA6-D7D1-A7A6-F1A0BFC74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616" y="1177128"/>
            <a:ext cx="8132769" cy="543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42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D33F8-C7F0-34E2-6B9D-D86984C45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3B435-DAE7-3A59-88DC-B3739C60B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45AB95"/>
                </a:solidFill>
              </a:rPr>
              <a:t>Supporting CHB development through PAR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EE9389-F93C-CB49-C205-D901516C9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4141" y="1674682"/>
            <a:ext cx="7517019" cy="50113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231742-6CE0-2F21-128E-8D4A351A4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442" y="1674682"/>
            <a:ext cx="7523116" cy="50113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C94D86-44CC-3298-2E28-884F1A0D7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317" y="1668585"/>
            <a:ext cx="7523116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1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E971C-D859-462F-AC57-F5F918E1A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8DC6F-526F-49CB-942C-A36D9162FC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How can you engage with our project?</a:t>
            </a:r>
          </a:p>
        </p:txBody>
      </p:sp>
    </p:spTree>
    <p:extLst>
      <p:ext uri="{BB962C8B-B14F-4D97-AF65-F5344CB8AC3E}">
        <p14:creationId xmlns:p14="http://schemas.microsoft.com/office/powerpoint/2010/main" val="2797641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E5B23-490D-5D11-9F9B-B67ABC972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169F33-BC5C-FD14-36CD-4A9001F33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45AB95"/>
                </a:solidFill>
              </a:rPr>
              <a:t>Visit the project website</a:t>
            </a:r>
          </a:p>
        </p:txBody>
      </p:sp>
      <p:pic>
        <p:nvPicPr>
          <p:cNvPr id="5" name="Picture 4" descr="A screenshot of a website&#10;&#10;AI-generated content may be incorrect.">
            <a:extLst>
              <a:ext uri="{FF2B5EF4-FFF2-40B4-BE49-F238E27FC236}">
                <a16:creationId xmlns:a16="http://schemas.microsoft.com/office/drawing/2014/main" id="{8238D203-9A16-5C54-3E29-6199A3511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79" y="1825625"/>
            <a:ext cx="4592441" cy="4351338"/>
          </a:xfrm>
          <a:prstGeom prst="rect">
            <a:avLst/>
          </a:prstGeom>
          <a:noFill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C60EE9-5662-8005-DA65-7D8292573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3800" y="2538774"/>
            <a:ext cx="5181600" cy="3039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CC3C19"/>
                </a:solidFill>
              </a:rPr>
              <a:t>Access our evidence and learning via the CHB hub... </a:t>
            </a:r>
            <a:r>
              <a:rPr lang="en-GB" b="1" dirty="0">
                <a:solidFill>
                  <a:srgbClr val="45AB9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creativehealthboards.org.uk</a:t>
            </a:r>
            <a:endParaRPr lang="en-GB" b="1" dirty="0">
              <a:solidFill>
                <a:srgbClr val="45AB95"/>
              </a:solidFill>
            </a:endParaRPr>
          </a:p>
          <a:p>
            <a:r>
              <a:rPr lang="en-GB" sz="2400" dirty="0"/>
              <a:t>Blogs</a:t>
            </a:r>
          </a:p>
          <a:p>
            <a:r>
              <a:rPr lang="en-GB" sz="2400" dirty="0"/>
              <a:t>Case studies</a:t>
            </a:r>
          </a:p>
          <a:p>
            <a:r>
              <a:rPr lang="en-GB" sz="2400" dirty="0"/>
              <a:t>Research reports and outputs</a:t>
            </a:r>
          </a:p>
          <a:p>
            <a:pPr marL="0" indent="0">
              <a:buNone/>
            </a:pPr>
            <a:endParaRPr lang="en-GB" b="1" dirty="0">
              <a:solidFill>
                <a:srgbClr val="45AB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36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8F0D9-87F6-68F8-D785-F01E34866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E9F1374-FE99-2CC7-36EF-1CD9243F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45AB95"/>
                </a:solidFill>
              </a:rPr>
              <a:t>Contact our Creative Health Connector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B7794E-6A87-2FBD-951B-861DF6FED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3800" y="2538773"/>
            <a:ext cx="5181600" cy="1709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CC3C19"/>
                </a:solidFill>
              </a:rPr>
              <a:t>Dave is based at darts but works across Doncaster to connect people and communities around creative health</a:t>
            </a:r>
            <a:endParaRPr lang="en-GB" b="1" dirty="0">
              <a:solidFill>
                <a:srgbClr val="45AB95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5E91E5-47C5-DA9E-74B0-D37A6083CC85}"/>
              </a:ext>
            </a:extLst>
          </p:cNvPr>
          <p:cNvGrpSpPr/>
          <p:nvPr/>
        </p:nvGrpSpPr>
        <p:grpSpPr>
          <a:xfrm>
            <a:off x="373760" y="1920700"/>
            <a:ext cx="5387807" cy="4090804"/>
            <a:chOff x="373760" y="2151606"/>
            <a:chExt cx="5387807" cy="40908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E1806B-6F2D-CB6A-3770-9BA8C2D74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3760" y="2660700"/>
              <a:ext cx="5387807" cy="358171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240D2B-9701-EA61-53D2-0AF4E7BE2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38798" y="2151606"/>
              <a:ext cx="1272650" cy="1394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2278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BBAFA-F1C1-6AA1-F82B-ED0660FA0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740A254-0675-A756-AF05-4B4AA84A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45AB95"/>
                </a:solidFill>
              </a:rPr>
              <a:t>Take part in one of our capacity building sessions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5A6681-D1C7-D535-CAE0-F7D8E3F81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3800" y="2538773"/>
            <a:ext cx="5181600" cy="1709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CC3C19"/>
                </a:solidFill>
              </a:rPr>
              <a:t>We are running a programme of activities to build research capacity within creative community assets</a:t>
            </a:r>
            <a:endParaRPr lang="en-GB" b="1" dirty="0">
              <a:solidFill>
                <a:srgbClr val="45AB9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00B7C5-F482-F42F-454C-AB2A23045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8396"/>
            <a:ext cx="4533912" cy="460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08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9B4CC-148A-884B-216E-E2EBD1190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CC6385-DECB-802B-3BE2-39D9F5708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904" y="2069011"/>
            <a:ext cx="6586192" cy="122808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5400" b="1" dirty="0">
                <a:solidFill>
                  <a:srgbClr val="CC3C19"/>
                </a:solidFill>
              </a:rPr>
              <a:t>Thank you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418420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3AEAC-A351-DBEA-8DBC-BF276C1E9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8FD95-FBE5-6577-856C-B219AE77BD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What is Creative Health?</a:t>
            </a:r>
          </a:p>
        </p:txBody>
      </p:sp>
    </p:spTree>
    <p:extLst>
      <p:ext uri="{BB962C8B-B14F-4D97-AF65-F5344CB8AC3E}">
        <p14:creationId xmlns:p14="http://schemas.microsoft.com/office/powerpoint/2010/main" val="682215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1F41F-50BA-89B6-B656-9EDD50DA0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45AB95"/>
                </a:solidFill>
              </a:rPr>
              <a:t>A simple high-level definition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310247-BA65-BA59-BB3E-D5DA79C7E501}"/>
              </a:ext>
            </a:extLst>
          </p:cNvPr>
          <p:cNvSpPr txBox="1"/>
          <p:nvPr/>
        </p:nvSpPr>
        <p:spPr>
          <a:xfrm>
            <a:off x="402970" y="1556792"/>
            <a:ext cx="11413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rgbClr val="CC3C19"/>
                </a:solidFill>
              </a:rPr>
              <a:t>Creative Health is...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400" i="1" dirty="0"/>
              <a:t>...creating the conditions and opportunities for arts, creativity and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400" i="1" dirty="0"/>
              <a:t>culture to be embedded in our health services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05408B-598B-9542-90AB-1F42629F30D5}"/>
              </a:ext>
            </a:extLst>
          </p:cNvPr>
          <p:cNvGrpSpPr/>
          <p:nvPr/>
        </p:nvGrpSpPr>
        <p:grpSpPr>
          <a:xfrm>
            <a:off x="362158" y="3181227"/>
            <a:ext cx="11426872" cy="3573137"/>
            <a:chOff x="362158" y="3024215"/>
            <a:chExt cx="11426872" cy="3573137"/>
          </a:xfrm>
        </p:grpSpPr>
        <p:pic>
          <p:nvPicPr>
            <p:cNvPr id="10" name="Picture 9" descr="A group of women sitting at a table&#10;&#10;Description automatically generated">
              <a:extLst>
                <a:ext uri="{FF2B5EF4-FFF2-40B4-BE49-F238E27FC236}">
                  <a16:creationId xmlns:a16="http://schemas.microsoft.com/office/drawing/2014/main" id="{C0B06A56-825B-5AD6-C84B-B049C4E2F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58" y="3096231"/>
              <a:ext cx="4000500" cy="2668905"/>
            </a:xfrm>
            <a:prstGeom prst="rect">
              <a:avLst/>
            </a:prstGeom>
          </p:spPr>
        </p:pic>
        <p:pic>
          <p:nvPicPr>
            <p:cNvPr id="11" name="Picture 10" descr="A group of older women doing exercise&#10;&#10;Description automatically generated">
              <a:extLst>
                <a:ext uri="{FF2B5EF4-FFF2-40B4-BE49-F238E27FC236}">
                  <a16:creationId xmlns:a16="http://schemas.microsoft.com/office/drawing/2014/main" id="{B25C0D88-D74E-D4C4-AF7F-5AAED242A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314" y="3929018"/>
              <a:ext cx="4000500" cy="2668334"/>
            </a:xfrm>
            <a:prstGeom prst="rect">
              <a:avLst/>
            </a:prstGeom>
          </p:spPr>
        </p:pic>
        <p:pic>
          <p:nvPicPr>
            <p:cNvPr id="12" name="Picture 11" descr="A group of women clapping&#10;&#10;Description automatically generated">
              <a:extLst>
                <a:ext uri="{FF2B5EF4-FFF2-40B4-BE49-F238E27FC236}">
                  <a16:creationId xmlns:a16="http://schemas.microsoft.com/office/drawing/2014/main" id="{083CA958-CAC1-20C4-8233-16E376FF4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734" y="3024215"/>
              <a:ext cx="4000500" cy="2667000"/>
            </a:xfrm>
            <a:prstGeom prst="rect">
              <a:avLst/>
            </a:prstGeom>
          </p:spPr>
        </p:pic>
        <p:pic>
          <p:nvPicPr>
            <p:cNvPr id="13" name="Picture 12" descr="A group of people playing with a ball&#10;&#10;Description automatically generated">
              <a:extLst>
                <a:ext uri="{FF2B5EF4-FFF2-40B4-BE49-F238E27FC236}">
                  <a16:creationId xmlns:a16="http://schemas.microsoft.com/office/drawing/2014/main" id="{70B4B0BB-5E3D-533F-A0BD-33A79B69B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8530" y="3901541"/>
              <a:ext cx="4000500" cy="2668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0788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D13A6-E489-9D33-838C-BA71998B8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CACC3-596F-8C88-C3CB-D033CAF6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45AB95"/>
                </a:solidFill>
              </a:rPr>
              <a:t>What is the evidence for creative health?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C1FF7-5A1E-DC1F-D2EC-C8F889372289}"/>
              </a:ext>
            </a:extLst>
          </p:cNvPr>
          <p:cNvSpPr txBox="1"/>
          <p:nvPr/>
        </p:nvSpPr>
        <p:spPr>
          <a:xfrm>
            <a:off x="964284" y="1574899"/>
            <a:ext cx="1027106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CC3C19"/>
                </a:solidFill>
              </a:rPr>
              <a:t>Good news! Lots of robust academic evidence that creativity is good for health: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 WHO report in 2019 analysed over 900 studies and concluded that arts engagement can </a:t>
            </a:r>
            <a:r>
              <a:rPr lang="en-GB" sz="2000" b="1" dirty="0"/>
              <a:t>prevent illness, promote well-being, and support management and treatment of health conditions</a:t>
            </a:r>
            <a:r>
              <a:rPr lang="en-GB" sz="2000" dirty="0"/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Mental health effects include </a:t>
            </a:r>
            <a:r>
              <a:rPr lang="en-GB" sz="2000" b="1" dirty="0"/>
              <a:t>lowering cortisol </a:t>
            </a:r>
            <a:r>
              <a:rPr lang="en-GB" sz="2000" dirty="0"/>
              <a:t>(a cause of stress) and </a:t>
            </a:r>
            <a:r>
              <a:rPr lang="en-GB" sz="2000" b="1" dirty="0"/>
              <a:t>increased dopamine </a:t>
            </a:r>
            <a:r>
              <a:rPr lang="en-GB" sz="2000" dirty="0"/>
              <a:t>(linked to pleasure and motivation).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Neurological and cognitive effects for conditions such as </a:t>
            </a:r>
            <a:r>
              <a:rPr lang="en-GB" sz="2000" b="1" dirty="0"/>
              <a:t>dementia</a:t>
            </a:r>
            <a:r>
              <a:rPr lang="en-GB" sz="2000" dirty="0"/>
              <a:t> and </a:t>
            </a:r>
            <a:r>
              <a:rPr lang="en-GB" sz="2000" b="1" dirty="0"/>
              <a:t>Parkinson’s Disease.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Wellbeing and community effects linked to </a:t>
            </a:r>
            <a:r>
              <a:rPr lang="en-GB" sz="2000" b="1" dirty="0"/>
              <a:t>increased social connectedness, reduced loneliness, </a:t>
            </a:r>
            <a:r>
              <a:rPr lang="en-GB" sz="2000" dirty="0"/>
              <a:t>and</a:t>
            </a:r>
            <a:r>
              <a:rPr lang="en-GB" sz="2000" b="1" dirty="0"/>
              <a:t> improved social inclusion.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Health systems effects include </a:t>
            </a:r>
            <a:r>
              <a:rPr lang="en-GB" sz="2000" b="1" dirty="0"/>
              <a:t>reduced healthcare costs </a:t>
            </a:r>
            <a:r>
              <a:rPr lang="en-GB" sz="2000" dirty="0"/>
              <a:t>from </a:t>
            </a:r>
            <a:r>
              <a:rPr lang="en-GB" sz="2000" b="1" dirty="0"/>
              <a:t>fewer GP visits </a:t>
            </a:r>
            <a:r>
              <a:rPr lang="en-GB" sz="2000" dirty="0"/>
              <a:t>and</a:t>
            </a:r>
            <a:r>
              <a:rPr lang="en-GB" sz="2000" b="1" dirty="0"/>
              <a:t> hospital admissions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556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24048-B745-D874-2F9D-877675F7B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487D3-2C3C-7499-6772-4584350CB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45AB95"/>
                </a:solidFill>
              </a:rPr>
              <a:t>A win-win-win for individuals, communities and health systems?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24422-D27E-17EE-3021-5C17C5D7E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88" y="1690688"/>
            <a:ext cx="4238611" cy="4855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E7E196-DBD8-0F97-AF46-4878F7A96564}"/>
              </a:ext>
            </a:extLst>
          </p:cNvPr>
          <p:cNvSpPr txBox="1"/>
          <p:nvPr/>
        </p:nvSpPr>
        <p:spPr>
          <a:xfrm>
            <a:off x="5754255" y="1653385"/>
            <a:ext cx="598280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C3C19"/>
                </a:solidFill>
              </a:rPr>
              <a:t>Growing policy and political support but concerns about...</a:t>
            </a:r>
          </a:p>
          <a:p>
            <a:endParaRPr lang="en-GB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Is creative health </a:t>
            </a:r>
            <a:r>
              <a:rPr lang="en-GB" sz="2000" b="1" dirty="0"/>
              <a:t>reaching everyone </a:t>
            </a:r>
            <a:r>
              <a:rPr lang="en-GB" sz="2000" dirty="0"/>
              <a:t>who needs it?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/>
              <a:t>Underinvestment</a:t>
            </a:r>
            <a:r>
              <a:rPr lang="en-GB" sz="2000" dirty="0"/>
              <a:t> in creative community assets.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/>
              <a:t>Sustainability</a:t>
            </a:r>
            <a:r>
              <a:rPr lang="en-GB" sz="2000" dirty="0"/>
              <a:t> and the longevity of creative activities.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/>
              <a:t>Join-up and influence </a:t>
            </a:r>
            <a:r>
              <a:rPr lang="en-GB" sz="2000" dirty="0"/>
              <a:t>within health systems.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algn="ctr"/>
            <a:r>
              <a:rPr lang="en-GB" sz="2400" b="1" dirty="0">
                <a:solidFill>
                  <a:srgbClr val="CC3C19"/>
                </a:solidFill>
              </a:rPr>
              <a:t>That’s where our project comes in!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152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98225-1C33-95D4-FEDD-FE0306E31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C847A-A3B7-6B68-46AE-A62528870E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The Creative Health Boards (CHB) Project</a:t>
            </a:r>
          </a:p>
        </p:txBody>
      </p:sp>
    </p:spTree>
    <p:extLst>
      <p:ext uri="{BB962C8B-B14F-4D97-AF65-F5344CB8AC3E}">
        <p14:creationId xmlns:p14="http://schemas.microsoft.com/office/powerpoint/2010/main" val="350629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25161-D388-8A37-036F-C719FD06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solidFill>
                  <a:srgbClr val="45AB95"/>
                </a:solidFill>
              </a:rPr>
              <a:t>The CHB: a new model for embedding creative health and community assets in health systems across the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EB328-E963-F663-C471-313C6C32C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19757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400" b="1" dirty="0">
                <a:solidFill>
                  <a:srgbClr val="CC3C19"/>
                </a:solidFill>
              </a:rPr>
              <a:t>Project aims:</a:t>
            </a:r>
            <a:br>
              <a:rPr lang="en-GB" sz="2400" b="1" dirty="0">
                <a:solidFill>
                  <a:srgbClr val="CC3C19"/>
                </a:solidFill>
              </a:rPr>
            </a:br>
            <a:r>
              <a:rPr lang="en-GB" sz="2400" dirty="0"/>
              <a:t>Develop, and support the scale and spread of, a </a:t>
            </a:r>
            <a:r>
              <a:rPr lang="en-GB" sz="2400" b="1" dirty="0"/>
              <a:t>replicable governance model</a:t>
            </a:r>
            <a:r>
              <a:rPr lang="en-GB" sz="2400" dirty="0"/>
              <a:t> that will support the </a:t>
            </a:r>
            <a:r>
              <a:rPr lang="en-GB" sz="2400" b="1" dirty="0"/>
              <a:t>embedding of art, culture and other creative activities within health and care systems.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400" b="1" dirty="0">
                <a:solidFill>
                  <a:srgbClr val="CC3C19"/>
                </a:solidFill>
              </a:rPr>
              <a:t>Guiding principle:</a:t>
            </a:r>
            <a:br>
              <a:rPr lang="en-GB" sz="2400" b="1" dirty="0">
                <a:solidFill>
                  <a:srgbClr val="CC3C19"/>
                </a:solidFill>
              </a:rPr>
            </a:br>
            <a:r>
              <a:rPr lang="en-GB" sz="2400" dirty="0"/>
              <a:t>CHBs should </a:t>
            </a:r>
            <a:r>
              <a:rPr lang="en-GB" sz="2400" b="1" dirty="0"/>
              <a:t>equitably involve</a:t>
            </a:r>
            <a:r>
              <a:rPr lang="en-GB" sz="2400" dirty="0"/>
              <a:t>, and ideally be </a:t>
            </a:r>
            <a:r>
              <a:rPr lang="en-GB" sz="2400" b="1" dirty="0"/>
              <a:t>led by</a:t>
            </a:r>
            <a:r>
              <a:rPr lang="en-GB" sz="2400" dirty="0"/>
              <a:t>, creative and cultural community assets, but with </a:t>
            </a:r>
            <a:r>
              <a:rPr lang="en-GB" sz="2400" b="1" dirty="0"/>
              <a:t>clear accountability to/from Integrated Care Systems </a:t>
            </a:r>
            <a:r>
              <a:rPr lang="en-GB" sz="2400" dirty="0"/>
              <a:t>and other appropriate governance fora.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400" b="1" dirty="0">
                <a:solidFill>
                  <a:srgbClr val="CC3C19"/>
                </a:solidFill>
              </a:rPr>
              <a:t>Funding provides investment in partner capacity to support the research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397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DDAF-2A75-465C-C6AF-FF10FCCCD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45AB95"/>
                </a:solidFill>
              </a:rPr>
              <a:t>Our starting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9B9E-CA59-6895-975B-CB8A2ED8D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rgbClr val="CC3C19"/>
                </a:solidFill>
              </a:rPr>
              <a:t>Doncaster – the home of the first CHB - as an evidence hub and innovation test bed...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70B571-6973-80BD-5DF2-5058A478A980}"/>
              </a:ext>
            </a:extLst>
          </p:cNvPr>
          <p:cNvGrpSpPr/>
          <p:nvPr/>
        </p:nvGrpSpPr>
        <p:grpSpPr>
          <a:xfrm>
            <a:off x="2275089" y="2935957"/>
            <a:ext cx="7641823" cy="2941410"/>
            <a:chOff x="2275089" y="2546844"/>
            <a:chExt cx="7641823" cy="294141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3C5CBA1-E47F-3881-DDB9-0C540369137B}"/>
                </a:ext>
              </a:extLst>
            </p:cNvPr>
            <p:cNvGrpSpPr/>
            <p:nvPr/>
          </p:nvGrpSpPr>
          <p:grpSpPr>
            <a:xfrm>
              <a:off x="2275089" y="2546844"/>
              <a:ext cx="7641823" cy="1036410"/>
              <a:chOff x="839416" y="2854572"/>
              <a:chExt cx="7641823" cy="103641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EE0CDE0-6F82-5455-3608-387CDD351B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9416" y="2869262"/>
                <a:ext cx="2226452" cy="961422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97BE55E-89CE-AEE3-515C-00E4C7D25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91166" y="2854572"/>
                <a:ext cx="1988992" cy="883997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9D909F8-8E09-0D62-9ED5-B02D40EE5C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5456" y="2854572"/>
                <a:ext cx="2575783" cy="1036410"/>
              </a:xfrm>
              <a:prstGeom prst="rect">
                <a:avLst/>
              </a:prstGeom>
            </p:spPr>
          </p:pic>
        </p:grpSp>
        <p:pic>
          <p:nvPicPr>
            <p:cNvPr id="1026" name="Picture 2" descr="Doncaster Council | LinkedIn">
              <a:extLst>
                <a:ext uri="{FF2B5EF4-FFF2-40B4-BE49-F238E27FC236}">
                  <a16:creationId xmlns:a16="http://schemas.microsoft.com/office/drawing/2014/main" id="{C3C46C80-3465-EBBF-EE06-F60CB09E99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4654" y="3583254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E5F5CC3-1E34-55DA-EE87-C1AB0B663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17869" y="4001294"/>
              <a:ext cx="1788795" cy="920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273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8CA23-36D3-E8A5-F2E8-2B73E41C6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B84F8-E417-1BBF-D6DC-4B0C3F101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45AB95"/>
                </a:solidFill>
              </a:rPr>
              <a:t>Our starting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C97D1-2391-4CFB-C7B5-BAF91978E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rgbClr val="CC3C19"/>
                </a:solidFill>
              </a:rPr>
              <a:t>But also drawing on learning and best practice from other areas...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6A0D38-2EF1-AC7A-1334-72995439F7D1}"/>
              </a:ext>
            </a:extLst>
          </p:cNvPr>
          <p:cNvGrpSpPr/>
          <p:nvPr/>
        </p:nvGrpSpPr>
        <p:grpSpPr>
          <a:xfrm>
            <a:off x="1983974" y="2776536"/>
            <a:ext cx="8224053" cy="2722791"/>
            <a:chOff x="1154686" y="2776536"/>
            <a:chExt cx="8224053" cy="2722791"/>
          </a:xfrm>
        </p:grpSpPr>
        <p:pic>
          <p:nvPicPr>
            <p:cNvPr id="2050" name="Picture 2" descr="West Yorkshire Combined Authority">
              <a:extLst>
                <a:ext uri="{FF2B5EF4-FFF2-40B4-BE49-F238E27FC236}">
                  <a16:creationId xmlns:a16="http://schemas.microsoft.com/office/drawing/2014/main" id="{D2B2AC7D-679A-63AD-5C77-7DEACDA3D6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686" y="2858294"/>
              <a:ext cx="398145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reative Health Partners - Artlift">
              <a:extLst>
                <a:ext uri="{FF2B5EF4-FFF2-40B4-BE49-F238E27FC236}">
                  <a16:creationId xmlns:a16="http://schemas.microsoft.com/office/drawing/2014/main" id="{586EE308-8A67-B61E-2FDA-4727104996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064" y="2776536"/>
              <a:ext cx="3495675" cy="1304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Greater Manchester Integrated Care ...">
              <a:extLst>
                <a:ext uri="{FF2B5EF4-FFF2-40B4-BE49-F238E27FC236}">
                  <a16:creationId xmlns:a16="http://schemas.microsoft.com/office/drawing/2014/main" id="{D27FE669-46FC-A70C-E72E-08CA1D84E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145" y="4270602"/>
              <a:ext cx="3724275" cy="1228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7392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HRC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45AB95"/>
      </a:accent1>
      <a:accent2>
        <a:srgbClr val="2552A3"/>
      </a:accent2>
      <a:accent3>
        <a:srgbClr val="EDBC00"/>
      </a:accent3>
      <a:accent4>
        <a:srgbClr val="CC3C19"/>
      </a:accent4>
      <a:accent5>
        <a:srgbClr val="212D57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0d5c61-cb2f-4416-bce9-22aa1215f672">
      <Terms xmlns="http://schemas.microsoft.com/office/infopath/2007/PartnerControls"/>
    </lcf76f155ced4ddcb4097134ff3c332f>
    <TaxCatchAll xmlns="4906b2cb-2394-45d8-beda-485db8bb898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ABE674E36DCE40AAC17D11F0F2780D" ma:contentTypeVersion="15" ma:contentTypeDescription="Create a new document." ma:contentTypeScope="" ma:versionID="bd1687204c5acaa0bdb744d444c2e907">
  <xsd:schema xmlns:xsd="http://www.w3.org/2001/XMLSchema" xmlns:xs="http://www.w3.org/2001/XMLSchema" xmlns:p="http://schemas.microsoft.com/office/2006/metadata/properties" xmlns:ns2="6a0d5c61-cb2f-4416-bce9-22aa1215f672" xmlns:ns3="4906b2cb-2394-45d8-beda-485db8bb8984" targetNamespace="http://schemas.microsoft.com/office/2006/metadata/properties" ma:root="true" ma:fieldsID="55cba3650d7ab92419519d892a0f8651" ns2:_="" ns3:_="">
    <xsd:import namespace="6a0d5c61-cb2f-4416-bce9-22aa1215f672"/>
    <xsd:import namespace="4906b2cb-2394-45d8-beda-485db8bb89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d5c61-cb2f-4416-bce9-22aa1215f6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8c43db7-d5b9-4501-acd0-29785274dc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6b2cb-2394-45d8-beda-485db8bb89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2647235-e0b7-4bb0-9a77-e05df02be8b6}" ma:internalName="TaxCatchAll" ma:showField="CatchAllData" ma:web="4906b2cb-2394-45d8-beda-485db8bb89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141DB-691A-4EE1-AACA-00AEC79D96FE}">
  <ds:schemaRefs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906b2cb-2394-45d8-beda-485db8bb8984"/>
    <ds:schemaRef ds:uri="6a0d5c61-cb2f-4416-bce9-22aa1215f672"/>
  </ds:schemaRefs>
</ds:datastoreItem>
</file>

<file path=customXml/itemProps2.xml><?xml version="1.0" encoding="utf-8"?>
<ds:datastoreItem xmlns:ds="http://schemas.openxmlformats.org/officeDocument/2006/customXml" ds:itemID="{F69CFE71-39AA-43BD-B647-DD4A62566AE7}"/>
</file>

<file path=customXml/itemProps3.xml><?xml version="1.0" encoding="utf-8"?>
<ds:datastoreItem xmlns:ds="http://schemas.openxmlformats.org/officeDocument/2006/customXml" ds:itemID="{41CF64DF-1FAB-4DC6-89D1-81E94F0436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575</Words>
  <Application>Microsoft Office PowerPoint</Application>
  <PresentationFormat>Widescreen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Lora</vt:lpstr>
      <vt:lpstr>Office Theme</vt:lpstr>
      <vt:lpstr>Creative Health in Context How Doncaster is leading a national social movement to embed creativity and promote healthy communities</vt:lpstr>
      <vt:lpstr>What is Creative Health?</vt:lpstr>
      <vt:lpstr>A simple high-level definition</vt:lpstr>
      <vt:lpstr>What is the evidence for creative health?</vt:lpstr>
      <vt:lpstr>A win-win-win for individuals, communities and health systems?</vt:lpstr>
      <vt:lpstr>The Creative Health Boards (CHB) Project</vt:lpstr>
      <vt:lpstr>The CHB: a new model for embedding creative health and community assets in health systems across the UK</vt:lpstr>
      <vt:lpstr>Our starting point</vt:lpstr>
      <vt:lpstr>Our starting point</vt:lpstr>
      <vt:lpstr>Doncaster CHB Timeline</vt:lpstr>
      <vt:lpstr>How does the CHB fit with the health system and communities?</vt:lpstr>
      <vt:lpstr>What is the focus of our research?</vt:lpstr>
      <vt:lpstr>Co-production through participatory action research (PAR)</vt:lpstr>
      <vt:lpstr>Supporting CHB development through PAR</vt:lpstr>
      <vt:lpstr>How can you engage with our project?</vt:lpstr>
      <vt:lpstr>Visit the project website</vt:lpstr>
      <vt:lpstr>Contact our Creative Health Connector</vt:lpstr>
      <vt:lpstr>Take part in one of our capacity building sessions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Health in Context How Doncaster is leading a national social movement to embed creativity and promote healthy communities</dc:title>
  <dc:creator>Ward, Sarah</dc:creator>
  <cp:lastModifiedBy>Nicola Doyle</cp:lastModifiedBy>
  <cp:revision>8</cp:revision>
  <dcterms:created xsi:type="dcterms:W3CDTF">2024-07-18T06:22:08Z</dcterms:created>
  <dcterms:modified xsi:type="dcterms:W3CDTF">2025-03-04T14:27:21Z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0x010100F7ABE674E36DCE40AAC17D11F0F2780D</vt:lpwstr>
  </property>
  <property fmtid="{D5CDD505-2E9C-101B-9397-08002B2CF9AE}" pid="3" name="MediaServiceImageTags">
    <vt:lpwstr/>
  </property>
</Properties>
</file>